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58"/>
  </p:notesMasterIdLst>
  <p:handoutMasterIdLst>
    <p:handoutMasterId r:id="rId59"/>
  </p:handoutMasterIdLst>
  <p:sldIdLst>
    <p:sldId id="465" r:id="rId6"/>
    <p:sldId id="408" r:id="rId7"/>
    <p:sldId id="410" r:id="rId8"/>
    <p:sldId id="405" r:id="rId9"/>
    <p:sldId id="406" r:id="rId10"/>
    <p:sldId id="414" r:id="rId11"/>
    <p:sldId id="415" r:id="rId12"/>
    <p:sldId id="416" r:id="rId13"/>
    <p:sldId id="417" r:id="rId14"/>
    <p:sldId id="418" r:id="rId15"/>
    <p:sldId id="419" r:id="rId16"/>
    <p:sldId id="420" r:id="rId17"/>
    <p:sldId id="421" r:id="rId18"/>
    <p:sldId id="422" r:id="rId19"/>
    <p:sldId id="423" r:id="rId20"/>
    <p:sldId id="407" r:id="rId21"/>
    <p:sldId id="466" r:id="rId22"/>
    <p:sldId id="425" r:id="rId23"/>
    <p:sldId id="427" r:id="rId24"/>
    <p:sldId id="428" r:id="rId25"/>
    <p:sldId id="429" r:id="rId26"/>
    <p:sldId id="461"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62" r:id="rId40"/>
    <p:sldId id="444" r:id="rId41"/>
    <p:sldId id="445" r:id="rId42"/>
    <p:sldId id="446" r:id="rId43"/>
    <p:sldId id="467" r:id="rId44"/>
    <p:sldId id="449" r:id="rId45"/>
    <p:sldId id="450" r:id="rId46"/>
    <p:sldId id="451" r:id="rId47"/>
    <p:sldId id="452" r:id="rId48"/>
    <p:sldId id="454" r:id="rId49"/>
    <p:sldId id="455" r:id="rId50"/>
    <p:sldId id="456" r:id="rId51"/>
    <p:sldId id="457" r:id="rId52"/>
    <p:sldId id="458" r:id="rId53"/>
    <p:sldId id="459" r:id="rId54"/>
    <p:sldId id="256" r:id="rId55"/>
    <p:sldId id="257" r:id="rId56"/>
    <p:sldId id="258" r:id="rId57"/>
  </p:sldIdLst>
  <p:sldSz cx="9144000" cy="6858000" type="screen4x3"/>
  <p:notesSz cx="6858000" cy="9144000"/>
  <p:embeddedFontLst>
    <p:embeddedFont>
      <p:font typeface="Cambria Math" panose="02040503050406030204" pitchFamily="18" charset="0"/>
      <p:regular r:id="rId60"/>
    </p:embeddedFont>
    <p:embeddedFont>
      <p:font typeface="Noto Sans Symbols" panose="020B0604020202020204"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822" userDrawn="1">
          <p15:clr>
            <a:srgbClr val="A4A3A4"/>
          </p15:clr>
        </p15:guide>
        <p15:guide id="6" orient="horz" pos="958" userDrawn="1">
          <p15:clr>
            <a:srgbClr val="A4A3A4"/>
          </p15:clr>
        </p15:guide>
        <p15:guide id="7"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29" autoAdjust="0"/>
    <p:restoredTop sz="83971" autoAdjust="0"/>
  </p:normalViewPr>
  <p:slideViewPr>
    <p:cSldViewPr snapToGrid="0" snapToObjects="1">
      <p:cViewPr varScale="1">
        <p:scale>
          <a:sx n="95" d="100"/>
          <a:sy n="95" d="100"/>
        </p:scale>
        <p:origin x="735" y="54"/>
      </p:cViewPr>
      <p:guideLst>
        <p:guide orient="horz" pos="4042"/>
        <p:guide pos="295"/>
        <p:guide orient="horz" pos="4178"/>
        <p:guide orient="horz" pos="119"/>
        <p:guide orient="horz" pos="822"/>
        <p:guide orient="horz" pos="958"/>
        <p:guide pos="5465"/>
      </p:guideLst>
    </p:cSldViewPr>
  </p:slideViewPr>
  <p:outlineViewPr>
    <p:cViewPr>
      <p:scale>
        <a:sx n="33" d="100"/>
        <a:sy n="33" d="100"/>
      </p:scale>
      <p:origin x="0" y="-25356"/>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7.fntdata"/><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3/3/2025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GreatestCommonDivisor.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Dec2Hex.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veexample.pearsoncmg.com/html/TestBreak.htm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liveexample.pearsoncmg.com/html/TestContinue.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iveexample.pearsoncmg.com/html/GuessNumberUsingBreak.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veexample.pearsoncmg.com/html/Palindrome.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iveexample.pearsoncmg.com/html/PrimeNumber.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iveexample.pearsoncmg.com/html/GuessNumberOneTime.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liveexample.pearsoncmg.com/html/GuessNumbe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veexample.pearsoncmg.com/html/SentinelValu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IN" sz="1200" b="0" i="0" u="none" strike="noStrike" kern="1200" cap="none" dirty="0">
                <a:solidFill>
                  <a:schemeClr val="dk1"/>
                </a:solidFill>
                <a:effectLst/>
                <a:latin typeface="Arial"/>
                <a:ea typeface="Arial"/>
                <a:cs typeface="Arial"/>
                <a:sym typeface="Arial"/>
              </a:rPr>
              <a:t>Slides in this presentation contain hyperlinks. JAWS users should be able to get a list of links by using INSERT+F7</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0023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GreatestCommonDivisor</a:t>
            </a:r>
            <a:r>
              <a:rPr lang="en-US" dirty="0"/>
              <a:t>: </a:t>
            </a:r>
            <a:r>
              <a:rPr lang="en-US" dirty="0">
                <a:hlinkClick r:id="rId3"/>
              </a:rPr>
              <a:t>https://liveexample.pearsoncmg.com/html/GreatestCommonDivisor.html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07719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FutureTuition</a:t>
            </a:r>
            <a:r>
              <a:rPr lang="en-US" dirty="0"/>
              <a:t>: </a:t>
            </a:r>
            <a:r>
              <a:rPr lang="en-US" dirty="0">
                <a:hlinkClick r:id="rId3"/>
              </a:rPr>
              <a:t>https://liveexample.pearsoncmg.com/html/FutureTuition.html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477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Dec2Hex: </a:t>
            </a:r>
            <a:r>
              <a:rPr lang="en-US" dirty="0">
                <a:hlinkClick r:id="rId3"/>
              </a:rPr>
              <a:t>https://liveexample.pearsoncmg.com/html/Dec2Hex.html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0966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TestBreak</a:t>
            </a:r>
            <a:r>
              <a:rPr lang="en-US" dirty="0"/>
              <a:t>: </a:t>
            </a:r>
            <a:r>
              <a:rPr lang="en-US" dirty="0">
                <a:hlinkClick r:id="rId3"/>
              </a:rPr>
              <a:t>https://liveexample.pearsoncmg.com/html/TestBreak.html</a:t>
            </a:r>
            <a:endParaRPr lang="en-US" dirty="0"/>
          </a:p>
          <a:p>
            <a:endParaRPr lang="en-US" dirty="0"/>
          </a:p>
          <a:p>
            <a:r>
              <a:rPr lang="en-US" dirty="0" err="1"/>
              <a:t>TestContinue</a:t>
            </a:r>
            <a:r>
              <a:rPr lang="en-US" dirty="0"/>
              <a:t>: </a:t>
            </a:r>
            <a:r>
              <a:rPr lang="en-US" dirty="0">
                <a:hlinkClick r:id="rId4"/>
              </a:rPr>
              <a:t>https://liveexample.pearsoncmg.com/html/TestContinue.html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8955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sum = 0 semicolon</a:t>
            </a:r>
          </a:p>
          <a:p>
            <a:r>
              <a:rPr lang="en-US" dirty="0"/>
              <a:t>int number = 0 semicolon</a:t>
            </a:r>
          </a:p>
          <a:p>
            <a:r>
              <a:rPr lang="en-US" dirty="0"/>
              <a:t>while opening parenthesis number less than 20 closing parenthesis opening braces </a:t>
            </a:r>
          </a:p>
          <a:p>
            <a:r>
              <a:rPr lang="en-US" dirty="0"/>
              <a:t>number + + semicolon</a:t>
            </a:r>
          </a:p>
          <a:p>
            <a:r>
              <a:rPr lang="en-US" dirty="0"/>
              <a:t>sum + = number semicolon </a:t>
            </a:r>
          </a:p>
          <a:p>
            <a:r>
              <a:rPr lang="en-US" dirty="0"/>
              <a:t>if opening parenthesis sum greater than equal to 100 closing parenthesis </a:t>
            </a:r>
          </a:p>
          <a:p>
            <a:r>
              <a:rPr lang="en-US" dirty="0"/>
              <a:t>break semicolon closing braces</a:t>
            </a:r>
          </a:p>
          <a:p>
            <a:r>
              <a:rPr lang="en-US" dirty="0"/>
              <a:t>System dot out dot </a:t>
            </a:r>
            <a:r>
              <a:rPr lang="en-US" dirty="0" err="1"/>
              <a:t>println</a:t>
            </a:r>
            <a:r>
              <a:rPr lang="en-US" dirty="0"/>
              <a:t> opening parenthesis opening quote The number is closing quote + number closing parenthesis semicolon</a:t>
            </a:r>
          </a:p>
          <a:p>
            <a:r>
              <a:rPr lang="en-US" dirty="0"/>
              <a:t>System dot out </a:t>
            </a:r>
            <a:r>
              <a:rPr lang="en-US" dirty="0" err="1"/>
              <a:t>dotprintln</a:t>
            </a:r>
            <a:r>
              <a:rPr lang="en-US" dirty="0"/>
              <a:t> opening parenthesis opening quote The sum is closing quote + sum closing parenthesis semicolon closing braces closing braces</a:t>
            </a:r>
          </a:p>
          <a:p>
            <a:r>
              <a:rPr lang="en-US" dirty="0"/>
              <a:t>An arrow extends from break semicolon to System dot out dot </a:t>
            </a:r>
            <a:r>
              <a:rPr lang="en-US" dirty="0" err="1"/>
              <a:t>println</a:t>
            </a:r>
            <a:r>
              <a:rPr lang="en-US" dirty="0"/>
              <a:t> opening parenthesis opening quote The number is closing quote + number closing parenthesis semicolon.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5381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 sum = 0 semicolon</a:t>
            </a:r>
          </a:p>
          <a:p>
            <a:r>
              <a:rPr lang="en-US" dirty="0"/>
              <a:t>int number = 0 semicolon</a:t>
            </a:r>
          </a:p>
          <a:p>
            <a:r>
              <a:rPr lang="en-US" dirty="0"/>
              <a:t>while opening parenthesis number less than 20 closing parenthesis opening braces</a:t>
            </a:r>
          </a:p>
          <a:p>
            <a:r>
              <a:rPr lang="en-US" dirty="0"/>
              <a:t>number + + semicolon</a:t>
            </a:r>
          </a:p>
          <a:p>
            <a:r>
              <a:rPr lang="en-US" dirty="0"/>
              <a:t>if opening parenthesis number == 10 two vertical lines number == 11 closing parenthesis </a:t>
            </a:r>
          </a:p>
          <a:p>
            <a:r>
              <a:rPr lang="en-US" dirty="0"/>
              <a:t>continue semicolon</a:t>
            </a:r>
          </a:p>
          <a:p>
            <a:r>
              <a:rPr lang="en-US" dirty="0"/>
              <a:t>sum + = number semicolon</a:t>
            </a:r>
          </a:p>
          <a:p>
            <a:r>
              <a:rPr lang="en-US" dirty="0"/>
              <a:t>closing braces</a:t>
            </a:r>
          </a:p>
          <a:p>
            <a:r>
              <a:rPr lang="en-US" dirty="0"/>
              <a:t>System dot out dot </a:t>
            </a:r>
            <a:r>
              <a:rPr lang="en-US" dirty="0" err="1"/>
              <a:t>println</a:t>
            </a:r>
            <a:r>
              <a:rPr lang="en-US" dirty="0"/>
              <a:t> opening parenthesis opening quote The sum is closing quote + sum closing parenthesis semicolon</a:t>
            </a:r>
          </a:p>
          <a:p>
            <a:r>
              <a:rPr lang="en-US" dirty="0"/>
              <a:t>closing braces</a:t>
            </a:r>
          </a:p>
          <a:p>
            <a:r>
              <a:rPr lang="en-US" dirty="0"/>
              <a:t>closing braces</a:t>
            </a:r>
          </a:p>
          <a:p>
            <a:r>
              <a:rPr lang="en-US" dirty="0"/>
              <a:t>An arrow from continue semicolon points to sum + = number semicolon.</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967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GuessNumberUsingBreak</a:t>
            </a:r>
            <a:r>
              <a:rPr lang="en-US" dirty="0"/>
              <a:t>: </a:t>
            </a:r>
            <a:r>
              <a:rPr lang="en-US" dirty="0">
                <a:hlinkClick r:id="rId3"/>
              </a:rPr>
              <a:t>https://liveexample.pearsoncmg.com/html/GuessNumberUsingBreak.html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3448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Palindrome: </a:t>
            </a:r>
            <a:r>
              <a:rPr lang="en-US" dirty="0">
                <a:hlinkClick r:id="rId3"/>
              </a:rPr>
              <a:t>https://liveexample.pearsoncmg.com/html/Palindrome.html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7553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PrimeNumber</a:t>
            </a:r>
            <a:r>
              <a:rPr lang="en-US" dirty="0"/>
              <a:t>: </a:t>
            </a:r>
            <a:r>
              <a:rPr lang="en-US" dirty="0">
                <a:hlinkClick r:id="rId3"/>
              </a:rPr>
              <a:t>https://liveexample.pearsoncmg.com/html/PrimeNumber.html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287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starts from open circle with downward arrow followed by decision box labeled loop-continuation-condition if false connected to a open circle, if true connected to Statement(s) (loop body). An arrow points Statement(s) (loop body) to downward arrow at the start. </a:t>
            </a:r>
          </a:p>
          <a:p>
            <a:endParaRPr lang="en-US" dirty="0"/>
          </a:p>
          <a:p>
            <a:r>
              <a:rPr lang="en-US" dirty="0"/>
              <a:t>The chart starts from process box that reads count = 0 semicolon, which further connected to decision box labeled open parenthesis count less than 100 close parenthesis question mark, if false connected to a open circle, if true connected to System dot out dot </a:t>
            </a:r>
            <a:r>
              <a:rPr lang="en-US" dirty="0" err="1"/>
              <a:t>println</a:t>
            </a:r>
            <a:r>
              <a:rPr lang="en-US" dirty="0"/>
              <a:t> open parenthesis opening quotation Welcome to Java exclamation closing quotation closing parenthesis semicolon. An arrow points process to start process arrow.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3626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GuessNumberOneTime</a:t>
            </a:r>
            <a:r>
              <a:rPr lang="en-US" dirty="0"/>
              <a:t>: </a:t>
            </a:r>
            <a:r>
              <a:rPr lang="en-US" dirty="0">
                <a:hlinkClick r:id="rId3"/>
              </a:rPr>
              <a:t>https://liveexample.pearsoncmg.com/html/GuessNumberOneTime.html</a:t>
            </a:r>
            <a:endParaRPr lang="en-US" dirty="0"/>
          </a:p>
          <a:p>
            <a:endParaRPr lang="en-US" dirty="0"/>
          </a:p>
          <a:p>
            <a:r>
              <a:rPr lang="en-US" dirty="0" err="1"/>
              <a:t>GuessNumber</a:t>
            </a:r>
            <a:r>
              <a:rPr lang="en-US" dirty="0"/>
              <a:t>: </a:t>
            </a:r>
            <a:r>
              <a:rPr lang="en-US" dirty="0">
                <a:hlinkClick r:id="rId4"/>
              </a:rPr>
              <a:t>https://liveexample.pearsoncmg.com/html/GuessNumber.html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215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SentinelValue</a:t>
            </a:r>
            <a:r>
              <a:rPr lang="en-US" dirty="0"/>
              <a:t>: </a:t>
            </a:r>
            <a:r>
              <a:rPr lang="en-US" dirty="0">
                <a:hlinkClick r:id="rId3"/>
              </a:rPr>
              <a:t>https://liveexample.pearsoncmg.com/html/SentinelValue.html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65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starts from open circle with downward arrow followed by statement box labeled Statement(s) (loop body) further connected to a decision box labeled loop-continuation-condition if true starting arrow if false connected to an open circle.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495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starts from an open circle with downward arrow followed by statement box labeled initial-action followed by a decision box labeled loop-continuation-condition if false connected to a open circle, if true connected to Statement(s) (loop body) followed by a statement box labeled action-after-each-iteration. An arrow from action-after-each-iteration points to an arrow below initial-action. </a:t>
            </a:r>
          </a:p>
          <a:p>
            <a:r>
              <a:rPr lang="en-US" dirty="0"/>
              <a:t>An arrow extends from opening quote welcome to Java exclamation closing quote to a flow charts shows loops. The chart starts an open circle with downward arrow followed by statement box labeled </a:t>
            </a:r>
            <a:r>
              <a:rPr lang="en-US" dirty="0" err="1"/>
              <a:t>i</a:t>
            </a:r>
            <a:r>
              <a:rPr lang="en-US" dirty="0"/>
              <a:t> = 0 which is further connected to decision box labeled opening parenthesis </a:t>
            </a:r>
            <a:r>
              <a:rPr lang="en-US" dirty="0" err="1"/>
              <a:t>i</a:t>
            </a:r>
            <a:r>
              <a:rPr lang="en-US" dirty="0"/>
              <a:t> is less than 100 closing parenthesis if false connected to open circle if true connected to System dot out dot </a:t>
            </a:r>
            <a:r>
              <a:rPr lang="en-US" dirty="0" err="1"/>
              <a:t>println</a:t>
            </a:r>
            <a:r>
              <a:rPr lang="en-US" dirty="0"/>
              <a:t> open parenthesis opening quotation Welcome to Java closing quotation closing parenthesis semicolon which is further connected to </a:t>
            </a:r>
            <a:r>
              <a:rPr lang="en-US" dirty="0" err="1"/>
              <a:t>i</a:t>
            </a:r>
            <a:r>
              <a:rPr lang="en-US" dirty="0"/>
              <a:t> + +, </a:t>
            </a:r>
            <a:r>
              <a:rPr lang="en-US" dirty="0" err="1"/>
              <a:t>i</a:t>
            </a:r>
            <a:r>
              <a:rPr lang="en-US" dirty="0"/>
              <a:t> + + is connected to the arrow below </a:t>
            </a:r>
            <a:r>
              <a:rPr lang="en-US" dirty="0" err="1"/>
              <a:t>i</a:t>
            </a:r>
            <a:r>
              <a:rPr lang="en-US" dirty="0"/>
              <a:t> = 0.</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4553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box on the left reads for opening parenthesis semicolon </a:t>
            </a:r>
            <a:r>
              <a:rPr lang="en-US" dirty="0" err="1"/>
              <a:t>semicolon</a:t>
            </a:r>
            <a:r>
              <a:rPr lang="en-US" dirty="0"/>
              <a:t> closing parenthesis opening braces two forward slash do something closing braces, and the text box on the right reads while opening parenthesis true closing parenthesis opening braces two forward slash do something closing braces.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4900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box on the left reads while opening parenthesis loop-continuation-condition closing parenthesis opening braces two forward slash loop body closing braces, and the text box on the right reads for opening parenthesis semicolon loop-continuation-condition semicolon closing parenthesis two forward slash loop body.</a:t>
            </a:r>
          </a:p>
          <a:p>
            <a:endParaRPr lang="en-US" dirty="0"/>
          </a:p>
          <a:p>
            <a:r>
              <a:rPr lang="en-US" dirty="0"/>
              <a:t>Text box on the left reads for opening parenthesis initial-action semicolon loop-continuation-condition semicolon action-after-each-iteration closing parenthesis opening braces two forward slash loop body semicolon closing braces, and the text box on the right reads initial-action semicolon while opening parenthesis loop-continuation-condition closing parenthesis opening braces two forward slash loop body semicolon action-after-each-iteration semicolon opening braces.</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21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3350" y="1160463"/>
            <a:ext cx="4178300" cy="3133725"/>
          </a:xfrm>
          <a:prstGeom prst="rect">
            <a:avLst/>
          </a:prstGeom>
          <a:noFill/>
          <a:ln w="12700">
            <a:solidFill>
              <a:prstClr val="black"/>
            </a:solidFill>
          </a:ln>
        </p:spPr>
      </p:sp>
      <p:sp>
        <p:nvSpPr>
          <p:cNvPr id="3" name="Notes Placeholder 2"/>
          <p:cNvSpPr>
            <a:spLocks noGrp="1"/>
          </p:cNvSpPr>
          <p:nvPr>
            <p:ph type="body" idx="1"/>
          </p:nvPr>
        </p:nvSpPr>
        <p:spPr>
          <a:xfrm>
            <a:off x="698500" y="4467781"/>
            <a:ext cx="5588000" cy="3655457"/>
          </a:xfrm>
          <a:prstGeom prst="rect">
            <a:avLst/>
          </a:prstGeom>
        </p:spPr>
        <p:txBody>
          <a:bodyPr lIns="92958" tIns="46479" rIns="92958" bIns="46479"/>
          <a:lstStyle/>
          <a:p>
            <a:endParaRPr lang="en-US"/>
          </a:p>
        </p:txBody>
      </p:sp>
    </p:spTree>
    <p:extLst>
      <p:ext uri="{BB962C8B-B14F-4D97-AF65-F5344CB8AC3E}">
        <p14:creationId xmlns:p14="http://schemas.microsoft.com/office/powerpoint/2010/main" val="109551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AF89-E2ED-4929-B82F-425E27CEE4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3CDA0B-ADAB-4B4B-AE43-221DCBDF44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EBC42-FE0A-4382-B9C8-140201C585E0}"/>
              </a:ext>
            </a:extLst>
          </p:cNvPr>
          <p:cNvSpPr>
            <a:spLocks noGrp="1"/>
          </p:cNvSpPr>
          <p:nvPr>
            <p:ph type="dt" sz="half" idx="10"/>
          </p:nvPr>
        </p:nvSpPr>
        <p:spPr/>
        <p:txBody>
          <a:bodyPr/>
          <a:lstStyle/>
          <a:p>
            <a:fld id="{317F0544-A0FC-4FE0-9313-02B674C481A2}" type="datetimeFigureOut">
              <a:rPr lang="en-US" smtClean="0"/>
              <a:t>3/3/2025</a:t>
            </a:fld>
            <a:endParaRPr lang="en-US"/>
          </a:p>
        </p:txBody>
      </p:sp>
      <p:sp>
        <p:nvSpPr>
          <p:cNvPr id="5" name="Footer Placeholder 4">
            <a:extLst>
              <a:ext uri="{FF2B5EF4-FFF2-40B4-BE49-F238E27FC236}">
                <a16:creationId xmlns:a16="http://schemas.microsoft.com/office/drawing/2014/main" id="{0757BEBE-33E2-40CA-947E-3841C9979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5EA07-B82C-4E8C-BAC6-6CFA254E5A29}"/>
              </a:ext>
            </a:extLst>
          </p:cNvPr>
          <p:cNvSpPr>
            <a:spLocks noGrp="1"/>
          </p:cNvSpPr>
          <p:nvPr>
            <p:ph type="sldNum" sz="quarter" idx="12"/>
          </p:nvPr>
        </p:nvSpPr>
        <p:spPr/>
        <p:txBody>
          <a:bodyPr/>
          <a:lstStyle/>
          <a:p>
            <a:fld id="{DC4A3E0A-CEC5-4A7F-9861-4F823ACEF237}" type="slidenum">
              <a:rPr lang="en-US" smtClean="0"/>
              <a:t>‹#›</a:t>
            </a:fld>
            <a:endParaRPr lang="en-US"/>
          </a:p>
        </p:txBody>
      </p:sp>
    </p:spTree>
    <p:extLst>
      <p:ext uri="{BB962C8B-B14F-4D97-AF65-F5344CB8AC3E}">
        <p14:creationId xmlns:p14="http://schemas.microsoft.com/office/powerpoint/2010/main" val="1205490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104" name="Rectangle 32"/>
          <p:cNvSpPr>
            <a:spLocks noGrp="1" noChangeArrowheads="1"/>
          </p:cNvSpPr>
          <p:nvPr>
            <p:ph type="ctrTitle" sz="quarter"/>
          </p:nvPr>
        </p:nvSpPr>
        <p:spPr>
          <a:xfrm>
            <a:off x="685800" y="3429000"/>
            <a:ext cx="7772400" cy="1143000"/>
          </a:xfrm>
        </p:spPr>
        <p:txBody>
          <a:bodyPr/>
          <a:lstStyle>
            <a:lvl1pPr>
              <a:defRPr/>
            </a:lvl1pPr>
          </a:lstStyle>
          <a:p>
            <a:pPr lvl="0"/>
            <a:r>
              <a:rPr lang="en-US" noProof="0"/>
              <a:t>Click to edit Master title style</a:t>
            </a:r>
          </a:p>
        </p:txBody>
      </p:sp>
      <p:sp>
        <p:nvSpPr>
          <p:cNvPr id="3105" name="Rectangle 33"/>
          <p:cNvSpPr>
            <a:spLocks noGrp="1" noChangeArrowheads="1"/>
          </p:cNvSpPr>
          <p:nvPr>
            <p:ph type="subTitle" sz="quarter" idx="1"/>
          </p:nvPr>
        </p:nvSpPr>
        <p:spPr>
          <a:xfrm>
            <a:off x="1371600" y="4648200"/>
            <a:ext cx="6400800" cy="1752600"/>
          </a:xfrm>
        </p:spPr>
        <p:txBody>
          <a:bodyPr anchor="ctr"/>
          <a:lstStyle>
            <a:lvl1pPr marL="0" indent="0" algn="ctr">
              <a:buFont typeface="Monotype Sorts" pitchFamily="2" charset="2"/>
              <a:buNone/>
              <a:defRPr/>
            </a:lvl1pPr>
          </a:lstStyle>
          <a:p>
            <a:pPr lvl="0"/>
            <a:r>
              <a:rPr lang="en-US" noProof="0"/>
              <a:t>Click to edit Master subtitle style</a:t>
            </a:r>
          </a:p>
        </p:txBody>
      </p:sp>
      <p:sp>
        <p:nvSpPr>
          <p:cNvPr id="34" name="Rectangle 34"/>
          <p:cNvSpPr>
            <a:spLocks noGrp="1" noChangeArrowheads="1"/>
          </p:cNvSpPr>
          <p:nvPr>
            <p:ph type="dt" sz="quarter" idx="10"/>
          </p:nvPr>
        </p:nvSpPr>
        <p:spPr/>
        <p:txBody>
          <a:bodyPr/>
          <a:lstStyle>
            <a:lvl1pPr>
              <a:defRPr/>
            </a:lvl1pPr>
          </a:lstStyle>
          <a:p>
            <a:pPr>
              <a:defRPr/>
            </a:pPr>
            <a:endParaRPr lang="en-US"/>
          </a:p>
        </p:txBody>
      </p:sp>
      <p:sp>
        <p:nvSpPr>
          <p:cNvPr id="36" name="Rectangle 36"/>
          <p:cNvSpPr>
            <a:spLocks noGrp="1" noChangeArrowheads="1"/>
          </p:cNvSpPr>
          <p:nvPr>
            <p:ph type="sldNum" sz="quarter" idx="12"/>
          </p:nvPr>
        </p:nvSpPr>
        <p:spPr>
          <a:xfrm>
            <a:off x="6553200" y="6400800"/>
            <a:ext cx="1905000" cy="457200"/>
          </a:xfrm>
        </p:spPr>
        <p:txBody>
          <a:bodyPr/>
          <a:lstStyle>
            <a:lvl1pPr>
              <a:defRPr/>
            </a:lvl1pPr>
          </a:lstStyle>
          <a:p>
            <a:fld id="{3582F363-6D2B-4757-9315-594FDAB26A14}" type="slidenum">
              <a:rPr lang="en-US" altLang="en-US"/>
              <a:pPr/>
              <a:t>‹#›</a:t>
            </a:fld>
            <a:endParaRPr lang="en-US" altLang="en-US"/>
          </a:p>
        </p:txBody>
      </p:sp>
    </p:spTree>
    <p:extLst>
      <p:ext uri="{BB962C8B-B14F-4D97-AF65-F5344CB8AC3E}">
        <p14:creationId xmlns:p14="http://schemas.microsoft.com/office/powerpoint/2010/main" val="102765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2024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8"/>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2"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s://liveexample.pearsoncmg.com/html/GuessNumberOneTime.html"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liveexample.pearsoncmg.com/html/GuessNumber.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iveexample.pearsoncmg.com/html/SentinelValue.html"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hyperlink" Target="https://liveexample.pearsoncmg.com/html/GreatestCommonDivisor.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liveexample.pearsoncmg.com/html/FutureTuition.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2.xml"/><Relationship Id="rId7" Type="http://schemas.openxmlformats.org/officeDocument/2006/relationships/image" Target="../media/image35.wmf"/><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4.wmf"/><Relationship Id="rId10" Type="http://schemas.openxmlformats.org/officeDocument/2006/relationships/hyperlink" Target="https://liveexample.pearsoncmg.com/html/Dec2Hex.html" TargetMode="External"/><Relationship Id="rId4" Type="http://schemas.openxmlformats.org/officeDocument/2006/relationships/oleObject" Target="../embeddings/oleObject1.bin"/><Relationship Id="rId9" Type="http://schemas.openxmlformats.org/officeDocument/2006/relationships/image" Target="../media/image36.wmf"/></Relationships>
</file>

<file path=ppt/slides/_rels/slide44.xml.rels><?xml version="1.0" encoding="UTF-8" standalone="yes"?>
<Relationships xmlns="http://schemas.openxmlformats.org/package/2006/relationships"><Relationship Id="rId3" Type="http://schemas.openxmlformats.org/officeDocument/2006/relationships/hyperlink" Target="https://liveexample.pearsoncmg.com/html/TestBreak.html"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liveexample.pearsoncmg.com/html/TestContinu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liveexample.pearsoncmg.com/html/GuessNumberUsingBreak.html"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liveexample.pearsoncmg.com/html/Palindrome.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liveexample.pearsoncmg.com/html/PrimeNumber.html"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7889967"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Thirteenth Edition</a:t>
            </a:r>
          </a:p>
        </p:txBody>
      </p:sp>
      <p:pic>
        <p:nvPicPr>
          <p:cNvPr id="9" name="Picture 8" descr="Front Cover: Introduction to Java Programming and Data Structures Thirteenth Edition by Liang.">
            <a:extLst>
              <a:ext uri="{FF2B5EF4-FFF2-40B4-BE49-F238E27FC236}">
                <a16:creationId xmlns:a16="http://schemas.microsoft.com/office/drawing/2014/main" id="{1D6A99BB-D7B6-4A11-BDAA-F40586EA8377}"/>
              </a:ext>
            </a:extLst>
          </p:cNvPr>
          <p:cNvPicPr>
            <a:picLocks noChangeAspect="1"/>
          </p:cNvPicPr>
          <p:nvPr/>
        </p:nvPicPr>
        <p:blipFill>
          <a:blip r:embed="rId3"/>
          <a:stretch>
            <a:fillRect/>
          </a:stretch>
        </p:blipFill>
        <p:spPr>
          <a:xfrm>
            <a:off x="570807" y="1697633"/>
            <a:ext cx="3797134" cy="4523213"/>
          </a:xfrm>
          <a:prstGeom prst="rect">
            <a:avLst/>
          </a:prstGeom>
          <a:ln w="9525">
            <a:solidFill>
              <a:schemeClr val="tx1"/>
            </a:solidFill>
          </a:ln>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5</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dirty="0"/>
              <a:t>Loops</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a:latin typeface="Verdana"/>
                <a:ea typeface="Verdana" panose="020B0604030504040204" pitchFamily="34" charset="0"/>
                <a:cs typeface="Verdana" panose="020B0604030504040204" pitchFamily="34" charset="0"/>
              </a:rPr>
              <a:t>Copyright © </a:t>
            </a:r>
            <a:r>
              <a:rPr lang="en-US"/>
              <a:t>2024 </a:t>
            </a:r>
            <a:r>
              <a:rPr lang="en-US" altLang="en-US" sz="1200" b="0">
                <a:latin typeface="Verdana"/>
                <a:ea typeface="Verdana" panose="020B0604030504040204" pitchFamily="34" charset="0"/>
                <a:cs typeface="Verdana" panose="020B0604030504040204" pitchFamily="34" charset="0"/>
              </a:rPr>
              <a:t>Pearson Education, Inc. All Rights Reserved</a:t>
            </a:r>
          </a:p>
        </p:txBody>
      </p:sp>
    </p:spTree>
    <p:extLst>
      <p:ext uri="{BB962C8B-B14F-4D97-AF65-F5344CB8AC3E}">
        <p14:creationId xmlns:p14="http://schemas.microsoft.com/office/powerpoint/2010/main" val="3328197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(4 of 9)</a:t>
            </a:r>
            <a:endParaRPr lang="en-US" b="0" dirty="0"/>
          </a:p>
        </p:txBody>
      </p:sp>
      <p:pic>
        <p:nvPicPr>
          <p:cNvPr id="7" name="Picture 6" descr="An arrow labeled Increase count by 1 count is 1 now points to count + + semicolon.">
            <a:extLst>
              <a:ext uri="{FF2B5EF4-FFF2-40B4-BE49-F238E27FC236}">
                <a16:creationId xmlns:a16="http://schemas.microsoft.com/office/drawing/2014/main" id="{2CD72F54-C590-48D7-A7D4-4290B7F9E715}"/>
              </a:ext>
            </a:extLst>
          </p:cNvPr>
          <p:cNvPicPr>
            <a:picLocks noChangeAspect="1"/>
          </p:cNvPicPr>
          <p:nvPr/>
        </p:nvPicPr>
        <p:blipFill>
          <a:blip r:embed="rId2"/>
          <a:stretch>
            <a:fillRect/>
          </a:stretch>
        </p:blipFill>
        <p:spPr>
          <a:xfrm>
            <a:off x="538279" y="2102442"/>
            <a:ext cx="8067640" cy="2653117"/>
          </a:xfrm>
          <a:prstGeom prst="rect">
            <a:avLst/>
          </a:prstGeom>
        </p:spPr>
      </p:pic>
    </p:spTree>
    <p:extLst>
      <p:ext uri="{BB962C8B-B14F-4D97-AF65-F5344CB8AC3E}">
        <p14:creationId xmlns:p14="http://schemas.microsoft.com/office/powerpoint/2010/main" val="8246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(5 of 9)</a:t>
            </a:r>
            <a:endParaRPr lang="en-US" b="0" dirty="0"/>
          </a:p>
        </p:txBody>
      </p:sp>
      <p:pic>
        <p:nvPicPr>
          <p:cNvPr id="7" name="Picture 6" descr="An arrow labeled opening parenthesis count less than 2 closing parenthesis is still true since count is 1 points to while opening parenthesis count less than 2 closing parenthesis opening braces.">
            <a:extLst>
              <a:ext uri="{FF2B5EF4-FFF2-40B4-BE49-F238E27FC236}">
                <a16:creationId xmlns:a16="http://schemas.microsoft.com/office/drawing/2014/main" id="{E6EDEC8D-2D6F-425E-B9C0-A1312CD51C55}"/>
              </a:ext>
            </a:extLst>
          </p:cNvPr>
          <p:cNvPicPr>
            <a:picLocks noChangeAspect="1"/>
          </p:cNvPicPr>
          <p:nvPr/>
        </p:nvPicPr>
        <p:blipFill>
          <a:blip r:embed="rId2"/>
          <a:stretch>
            <a:fillRect/>
          </a:stretch>
        </p:blipFill>
        <p:spPr>
          <a:xfrm>
            <a:off x="497841" y="2089176"/>
            <a:ext cx="8148316" cy="2679648"/>
          </a:xfrm>
          <a:prstGeom prst="rect">
            <a:avLst/>
          </a:prstGeom>
        </p:spPr>
      </p:pic>
    </p:spTree>
    <p:extLst>
      <p:ext uri="{BB962C8B-B14F-4D97-AF65-F5344CB8AC3E}">
        <p14:creationId xmlns:p14="http://schemas.microsoft.com/office/powerpoint/2010/main" val="406208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(6 of 9)</a:t>
            </a:r>
            <a:endParaRPr lang="en-US" b="0" dirty="0"/>
          </a:p>
        </p:txBody>
      </p:sp>
      <p:pic>
        <p:nvPicPr>
          <p:cNvPr id="7" name="Picture 6" descr="An arrow labeled Print Welcome to Java points to System dot out dot println opening parenthesis opening quote Welcome to Java exclamation closing quote closing parenthesis semicolon.">
            <a:extLst>
              <a:ext uri="{FF2B5EF4-FFF2-40B4-BE49-F238E27FC236}">
                <a16:creationId xmlns:a16="http://schemas.microsoft.com/office/drawing/2014/main" id="{75720354-FC69-458E-8FEC-D85C56693860}"/>
              </a:ext>
            </a:extLst>
          </p:cNvPr>
          <p:cNvPicPr>
            <a:picLocks noChangeAspect="1"/>
          </p:cNvPicPr>
          <p:nvPr/>
        </p:nvPicPr>
        <p:blipFill>
          <a:blip r:embed="rId2"/>
          <a:stretch>
            <a:fillRect/>
          </a:stretch>
        </p:blipFill>
        <p:spPr>
          <a:xfrm>
            <a:off x="538179" y="2102442"/>
            <a:ext cx="8067640" cy="2653117"/>
          </a:xfrm>
          <a:prstGeom prst="rect">
            <a:avLst/>
          </a:prstGeom>
        </p:spPr>
      </p:pic>
    </p:spTree>
    <p:extLst>
      <p:ext uri="{BB962C8B-B14F-4D97-AF65-F5344CB8AC3E}">
        <p14:creationId xmlns:p14="http://schemas.microsoft.com/office/powerpoint/2010/main" val="9810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(7 of 9)</a:t>
            </a:r>
            <a:endParaRPr lang="en-US" b="0" dirty="0"/>
          </a:p>
        </p:txBody>
      </p:sp>
      <p:pic>
        <p:nvPicPr>
          <p:cNvPr id="7" name="Picture 6" descr="An arrow labeled Increase count by 1 count is 2 now points to count + + semicolon.">
            <a:extLst>
              <a:ext uri="{FF2B5EF4-FFF2-40B4-BE49-F238E27FC236}">
                <a16:creationId xmlns:a16="http://schemas.microsoft.com/office/drawing/2014/main" id="{21FD49B0-E4E9-4D47-A28E-C9A743B138DF}"/>
              </a:ext>
            </a:extLst>
          </p:cNvPr>
          <p:cNvPicPr>
            <a:picLocks noChangeAspect="1"/>
          </p:cNvPicPr>
          <p:nvPr/>
        </p:nvPicPr>
        <p:blipFill>
          <a:blip r:embed="rId2"/>
          <a:stretch>
            <a:fillRect/>
          </a:stretch>
        </p:blipFill>
        <p:spPr>
          <a:xfrm>
            <a:off x="538179" y="2102442"/>
            <a:ext cx="8067640" cy="2653117"/>
          </a:xfrm>
          <a:prstGeom prst="rect">
            <a:avLst/>
          </a:prstGeom>
        </p:spPr>
      </p:pic>
    </p:spTree>
    <p:extLst>
      <p:ext uri="{BB962C8B-B14F-4D97-AF65-F5344CB8AC3E}">
        <p14:creationId xmlns:p14="http://schemas.microsoft.com/office/powerpoint/2010/main" val="251826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(8 of 9)</a:t>
            </a:r>
            <a:endParaRPr lang="en-US" b="0" dirty="0"/>
          </a:p>
        </p:txBody>
      </p:sp>
      <p:pic>
        <p:nvPicPr>
          <p:cNvPr id="7" name="Picture 6" descr="An arrow labeled opening parenthesis count less than 2 closing parenthesis is false since count is 2 now points to while opening parenthesis count less than 2 closing parenthesis opening braces.">
            <a:extLst>
              <a:ext uri="{FF2B5EF4-FFF2-40B4-BE49-F238E27FC236}">
                <a16:creationId xmlns:a16="http://schemas.microsoft.com/office/drawing/2014/main" id="{3FE72569-2628-4130-ABE5-A8677E6F1B53}"/>
              </a:ext>
            </a:extLst>
          </p:cNvPr>
          <p:cNvPicPr>
            <a:picLocks noChangeAspect="1"/>
          </p:cNvPicPr>
          <p:nvPr/>
        </p:nvPicPr>
        <p:blipFill>
          <a:blip r:embed="rId2"/>
          <a:stretch>
            <a:fillRect/>
          </a:stretch>
        </p:blipFill>
        <p:spPr>
          <a:xfrm>
            <a:off x="535173" y="2099433"/>
            <a:ext cx="8073655" cy="2659133"/>
          </a:xfrm>
          <a:prstGeom prst="rect">
            <a:avLst/>
          </a:prstGeom>
        </p:spPr>
      </p:pic>
    </p:spTree>
    <p:extLst>
      <p:ext uri="{BB962C8B-B14F-4D97-AF65-F5344CB8AC3E}">
        <p14:creationId xmlns:p14="http://schemas.microsoft.com/office/powerpoint/2010/main" val="2724441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(9 of 9)</a:t>
            </a:r>
            <a:endParaRPr lang="en-US" b="0" dirty="0"/>
          </a:p>
        </p:txBody>
      </p:sp>
      <p:pic>
        <p:nvPicPr>
          <p:cNvPr id="9" name="Picture 8" descr="An arrow labeled the loop exits. Execute the next statement after the loop points to a rectangular highlighted box.">
            <a:extLst>
              <a:ext uri="{FF2B5EF4-FFF2-40B4-BE49-F238E27FC236}">
                <a16:creationId xmlns:a16="http://schemas.microsoft.com/office/drawing/2014/main" id="{642C0ACF-DF53-4A38-A587-2637E58452B3}"/>
              </a:ext>
            </a:extLst>
          </p:cNvPr>
          <p:cNvPicPr>
            <a:picLocks noChangeAspect="1"/>
          </p:cNvPicPr>
          <p:nvPr/>
        </p:nvPicPr>
        <p:blipFill>
          <a:blip r:embed="rId2"/>
          <a:stretch>
            <a:fillRect/>
          </a:stretch>
        </p:blipFill>
        <p:spPr>
          <a:xfrm>
            <a:off x="535173" y="1924965"/>
            <a:ext cx="8073655" cy="3008069"/>
          </a:xfrm>
          <a:prstGeom prst="rect">
            <a:avLst/>
          </a:prstGeom>
        </p:spPr>
      </p:pic>
    </p:spTree>
    <p:extLst>
      <p:ext uri="{BB962C8B-B14F-4D97-AF65-F5344CB8AC3E}">
        <p14:creationId xmlns:p14="http://schemas.microsoft.com/office/powerpoint/2010/main" val="60663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defRPr/>
            </a:pPr>
            <a:r>
              <a:rPr lang="en-US" sz="2400">
                <a:ea typeface="ＭＳ Ｐゴシック" charset="0"/>
              </a:rPr>
              <a:t>EXAMPLES</a:t>
            </a:r>
            <a:br>
              <a:rPr lang="en-US" sz="2400">
                <a:ea typeface="ＭＳ Ｐゴシック" charset="0"/>
              </a:rPr>
            </a:br>
            <a:r>
              <a:rPr lang="en-US" sz="2400">
                <a:ea typeface="ＭＳ Ｐゴシック" charset="0"/>
              </a:rPr>
              <a:t>Counter Loops</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2074" r="-784"/>
            </a:stretch>
          </a:blipFill>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 uri="{FAA26D3D-D897-4be2-8F04-BA451C77F1D7}">
              <ma14:placeholderFlag xmlns="" xmlns:ma14="http://schemas.microsoft.com/office/mac/drawingml/2011/main" val="1"/>
            </a:ext>
          </a:extLst>
        </p:spPr>
        <p:txBody>
          <a:bodyPr/>
          <a:lstStyle/>
          <a:p>
            <a:pPr>
              <a:buFont typeface="Monotype Sorts" charset="0"/>
              <a:buChar char="F"/>
              <a:defRPr/>
            </a:pPr>
            <a:r>
              <a:rPr lang="en-US">
                <a:noFill/>
                <a:ea typeface="ＭＳ Ｐゴシック" charset="0"/>
              </a:rPr>
              <a:t> </a:t>
            </a:r>
          </a:p>
        </p:txBody>
      </p:sp>
      <p:sp>
        <p:nvSpPr>
          <p:cNvPr id="10244" name="Slide Number Placeholder 3"/>
          <p:cNvSpPr>
            <a:spLocks noGrp="1"/>
          </p:cNvSpPr>
          <p:nvPr>
            <p:ph type="sldNum"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800">
                <a:solidFill>
                  <a:schemeClr val="tx1"/>
                </a:solidFill>
                <a:latin typeface="Times New Roman" panose="02020603050405020304" pitchFamily="18" charset="0"/>
                <a:ea typeface="MS PGothic" panose="020B0600070205080204" pitchFamily="34" charset="-128"/>
              </a:defRPr>
            </a:lvl1pPr>
            <a:lvl2pPr marL="557213" indent="-214313">
              <a:defRPr sz="1800">
                <a:solidFill>
                  <a:schemeClr val="tx1"/>
                </a:solidFill>
                <a:latin typeface="Times New Roman" panose="02020603050405020304" pitchFamily="18" charset="0"/>
                <a:ea typeface="MS PGothic" panose="020B0600070205080204" pitchFamily="34" charset="-128"/>
              </a:defRPr>
            </a:lvl2pPr>
            <a:lvl3pPr marL="857250" indent="-171450">
              <a:defRPr sz="1800">
                <a:solidFill>
                  <a:schemeClr val="tx1"/>
                </a:solidFill>
                <a:latin typeface="Times New Roman" panose="02020603050405020304" pitchFamily="18" charset="0"/>
                <a:ea typeface="MS PGothic" panose="020B0600070205080204" pitchFamily="34" charset="-128"/>
              </a:defRPr>
            </a:lvl3pPr>
            <a:lvl4pPr marL="1200150" indent="-171450">
              <a:defRPr sz="1800">
                <a:solidFill>
                  <a:schemeClr val="tx1"/>
                </a:solidFill>
                <a:latin typeface="Times New Roman" panose="02020603050405020304" pitchFamily="18" charset="0"/>
                <a:ea typeface="MS PGothic" panose="020B0600070205080204" pitchFamily="34" charset="-128"/>
              </a:defRPr>
            </a:lvl4pPr>
            <a:lvl5pPr marL="1543050" indent="-171450">
              <a:defRPr sz="1800">
                <a:solidFill>
                  <a:schemeClr val="tx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9pPr>
          </a:lstStyle>
          <a:p>
            <a:fld id="{068A7445-1C6A-4FE5-A8B1-8FB8B81E0138}" type="slidenum">
              <a:rPr lang="en-US" altLang="en-US" sz="1050"/>
              <a:pPr/>
              <a:t>16</a:t>
            </a:fld>
            <a:endParaRPr lang="en-US" altLang="en-US" sz="10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defRPr/>
            </a:pPr>
            <a:r>
              <a:rPr lang="en-US" sz="2100">
                <a:ea typeface="ＭＳ Ｐゴシック" charset="0"/>
              </a:rPr>
              <a:t>EXAMPLES</a:t>
            </a:r>
            <a:br>
              <a:rPr lang="en-US" sz="2100">
                <a:ea typeface="ＭＳ Ｐゴシック" charset="0"/>
              </a:rPr>
            </a:br>
            <a:r>
              <a:rPr lang="en-US" sz="2100">
                <a:ea typeface="ＭＳ Ｐゴシック" charset="0"/>
              </a:rPr>
              <a:t>Conditional Loops</a:t>
            </a:r>
          </a:p>
        </p:txBody>
      </p:sp>
      <p:sp>
        <p:nvSpPr>
          <p:cNvPr id="11267" name="Content Placeholder 2"/>
          <p:cNvSpPr>
            <a:spLocks noGrp="1"/>
          </p:cNvSpPr>
          <p:nvPr>
            <p:ph idx="1"/>
          </p:nvPr>
        </p:nvSpPr>
        <p:spPr/>
        <p:txBody>
          <a:bodyPr/>
          <a:lstStyle/>
          <a:p>
            <a:r>
              <a:rPr lang="en-US" altLang="en-US" dirty="0"/>
              <a:t>Given an integer value num, find the sum of its</a:t>
            </a:r>
            <a:r>
              <a:rPr lang="en-US" altLang="ja-JP" dirty="0"/>
              <a:t> digits.</a:t>
            </a:r>
          </a:p>
          <a:p>
            <a:pPr marL="101600" indent="0">
              <a:buNone/>
            </a:pPr>
            <a:r>
              <a:rPr lang="en-US" altLang="ja-JP" dirty="0"/>
              <a:t>For example: </a:t>
            </a:r>
          </a:p>
          <a:p>
            <a:pPr marL="101600" indent="0">
              <a:buNone/>
            </a:pPr>
            <a:r>
              <a:rPr lang="en-US" altLang="ja-JP" dirty="0"/>
              <a:t>Input is 1024</a:t>
            </a:r>
          </a:p>
          <a:p>
            <a:pPr marL="101600" indent="0">
              <a:buNone/>
            </a:pPr>
            <a:r>
              <a:rPr lang="en-US" altLang="ja-JP" dirty="0"/>
              <a:t>Output is 7</a:t>
            </a:r>
            <a:endParaRPr lang="en-US" altLang="en-US" dirty="0"/>
          </a:p>
          <a:p>
            <a:endParaRPr lang="en-US" altLang="en-US" dirty="0"/>
          </a:p>
          <a:p>
            <a:r>
              <a:rPr lang="en-US" altLang="en-US" dirty="0"/>
              <a:t>Given an integer value num, calculate and print the sum of num and its reverse</a:t>
            </a:r>
          </a:p>
          <a:p>
            <a:pPr marL="101600" indent="0">
              <a:buNone/>
            </a:pPr>
            <a:r>
              <a:rPr lang="en-US" altLang="ja-JP" dirty="0"/>
              <a:t>For example: </a:t>
            </a:r>
          </a:p>
          <a:p>
            <a:pPr marL="101600" indent="0">
              <a:buNone/>
            </a:pPr>
            <a:r>
              <a:rPr lang="en-US" altLang="ja-JP" dirty="0"/>
              <a:t>Input is 1024</a:t>
            </a:r>
          </a:p>
          <a:p>
            <a:pPr marL="101600" indent="0">
              <a:buNone/>
            </a:pPr>
            <a:r>
              <a:rPr lang="en-US" altLang="ja-JP" dirty="0"/>
              <a:t>Output is</a:t>
            </a:r>
          </a:p>
          <a:p>
            <a:pPr marL="101600" indent="0">
              <a:buNone/>
            </a:pPr>
            <a:r>
              <a:rPr lang="en-US" altLang="en-US" dirty="0"/>
              <a:t>1024 + 4201 = 5225</a:t>
            </a:r>
          </a:p>
          <a:p>
            <a:pPr marL="101600" indent="0">
              <a:buNone/>
            </a:pPr>
            <a:endParaRPr lang="en-US" altLang="en-US" dirty="0"/>
          </a:p>
        </p:txBody>
      </p:sp>
      <p:sp>
        <p:nvSpPr>
          <p:cNvPr id="11268" name="Slide Number Placeholder 3"/>
          <p:cNvSpPr>
            <a:spLocks noGrp="1"/>
          </p:cNvSpPr>
          <p:nvPr>
            <p:ph type="sldNum"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800">
                <a:solidFill>
                  <a:schemeClr val="tx1"/>
                </a:solidFill>
                <a:latin typeface="Times New Roman" panose="02020603050405020304" pitchFamily="18" charset="0"/>
                <a:ea typeface="MS PGothic" panose="020B0600070205080204" pitchFamily="34" charset="-128"/>
              </a:defRPr>
            </a:lvl1pPr>
            <a:lvl2pPr marL="557213" indent="-214313">
              <a:defRPr sz="1800">
                <a:solidFill>
                  <a:schemeClr val="tx1"/>
                </a:solidFill>
                <a:latin typeface="Times New Roman" panose="02020603050405020304" pitchFamily="18" charset="0"/>
                <a:ea typeface="MS PGothic" panose="020B0600070205080204" pitchFamily="34" charset="-128"/>
              </a:defRPr>
            </a:lvl2pPr>
            <a:lvl3pPr marL="857250" indent="-171450">
              <a:defRPr sz="1800">
                <a:solidFill>
                  <a:schemeClr val="tx1"/>
                </a:solidFill>
                <a:latin typeface="Times New Roman" panose="02020603050405020304" pitchFamily="18" charset="0"/>
                <a:ea typeface="MS PGothic" panose="020B0600070205080204" pitchFamily="34" charset="-128"/>
              </a:defRPr>
            </a:lvl3pPr>
            <a:lvl4pPr marL="1200150" indent="-171450">
              <a:defRPr sz="1800">
                <a:solidFill>
                  <a:schemeClr val="tx1"/>
                </a:solidFill>
                <a:latin typeface="Times New Roman" panose="02020603050405020304" pitchFamily="18" charset="0"/>
                <a:ea typeface="MS PGothic" panose="020B0600070205080204" pitchFamily="34" charset="-128"/>
              </a:defRPr>
            </a:lvl4pPr>
            <a:lvl5pPr marL="1543050" indent="-171450">
              <a:defRPr sz="1800">
                <a:solidFill>
                  <a:schemeClr val="tx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9pPr>
          </a:lstStyle>
          <a:p>
            <a:fld id="{79FAEBA7-BDEC-4176-AFB9-C4D77D22C20F}" type="slidenum">
              <a:rPr lang="en-US" altLang="en-US" sz="1050"/>
              <a:pPr/>
              <a:t>17</a:t>
            </a:fld>
            <a:endParaRPr lang="en-US" altLang="en-US" sz="10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A73D-15D3-4FD5-8E0A-6A3AEC8463B2}"/>
              </a:ext>
            </a:extLst>
          </p:cNvPr>
          <p:cNvSpPr>
            <a:spLocks noGrp="1"/>
          </p:cNvSpPr>
          <p:nvPr>
            <p:ph type="title"/>
          </p:nvPr>
        </p:nvSpPr>
        <p:spPr/>
        <p:txBody>
          <a:bodyPr/>
          <a:lstStyle/>
          <a:p>
            <a:r>
              <a:rPr lang="en-US"/>
              <a:t>Problem: Guessing Numbers</a:t>
            </a:r>
          </a:p>
        </p:txBody>
      </p:sp>
      <p:sp>
        <p:nvSpPr>
          <p:cNvPr id="3" name="Content Placeholder 2">
            <a:extLst>
              <a:ext uri="{FF2B5EF4-FFF2-40B4-BE49-F238E27FC236}">
                <a16:creationId xmlns:a16="http://schemas.microsoft.com/office/drawing/2014/main" id="{4F98BC33-70F7-4577-9D4C-04891CE0104B}"/>
              </a:ext>
            </a:extLst>
          </p:cNvPr>
          <p:cNvSpPr>
            <a:spLocks noGrp="1"/>
          </p:cNvSpPr>
          <p:nvPr>
            <p:ph sz="quarter" idx="13"/>
          </p:nvPr>
        </p:nvSpPr>
        <p:spPr>
          <a:xfrm>
            <a:off x="457200" y="1552575"/>
            <a:ext cx="8229600" cy="2751411"/>
          </a:xfrm>
        </p:spPr>
        <p:txBody>
          <a:bodyPr/>
          <a:lstStyle/>
          <a:p>
            <a:pPr marL="432" indent="0">
              <a:buNone/>
            </a:pPr>
            <a:r>
              <a:rPr lang="en-US" dirty="0"/>
              <a:t>Write a program that randomly generates an integer between </a:t>
            </a:r>
            <a:r>
              <a:rPr lang="en-US" b="1" dirty="0"/>
              <a:t>0</a:t>
            </a:r>
            <a:r>
              <a:rPr lang="en-US" dirty="0"/>
              <a:t> and </a:t>
            </a:r>
            <a:r>
              <a:rPr lang="en-US" b="1" dirty="0"/>
              <a:t>100</a:t>
            </a:r>
            <a:r>
              <a:rPr lang="en-US" dirty="0"/>
              <a:t>, inclusive. The program prompts the user to enter a number continuously until the number matches the randomly generated number. For each user input, the program tells the user whether the input is too low or too high, so the user can choose the next input intelligently. Here is a sample run:</a:t>
            </a:r>
          </a:p>
        </p:txBody>
      </p:sp>
      <p:sp>
        <p:nvSpPr>
          <p:cNvPr id="10" name="Text Placeholder 9">
            <a:extLst>
              <a:ext uri="{FF2B5EF4-FFF2-40B4-BE49-F238E27FC236}">
                <a16:creationId xmlns:a16="http://schemas.microsoft.com/office/drawing/2014/main" id="{41D56BCB-4B3E-4A1D-8403-39AF1250CC70}"/>
              </a:ext>
            </a:extLst>
          </p:cNvPr>
          <p:cNvSpPr>
            <a:spLocks noGrp="1"/>
          </p:cNvSpPr>
          <p:nvPr>
            <p:ph type="body" sz="quarter" idx="20"/>
          </p:nvPr>
        </p:nvSpPr>
        <p:spPr>
          <a:xfrm>
            <a:off x="5159667" y="4705569"/>
            <a:ext cx="3456000" cy="540000"/>
          </a:xfrm>
        </p:spPr>
        <p:txBody>
          <a:bodyPr/>
          <a:lstStyle/>
          <a:p>
            <a:pPr marL="432" indent="0">
              <a:buNone/>
            </a:pPr>
            <a:r>
              <a:rPr lang="en-US" dirty="0" err="1">
                <a:hlinkClick r:id="rId3" tooltip="https://liveexample.pearsoncmg.com/html/GuessNumberOneTime.html"/>
              </a:rPr>
              <a:t>GuessNumberOneTime</a:t>
            </a:r>
            <a:endParaRPr lang="en-US" dirty="0">
              <a:hlinkClick r:id="rId3" tooltip="https://liveexample.pearsoncmg.com/html/GuessNumberOneTime.html"/>
            </a:endParaRPr>
          </a:p>
        </p:txBody>
      </p:sp>
      <p:sp>
        <p:nvSpPr>
          <p:cNvPr id="11" name="Text Placeholder 10">
            <a:extLst>
              <a:ext uri="{FF2B5EF4-FFF2-40B4-BE49-F238E27FC236}">
                <a16:creationId xmlns:a16="http://schemas.microsoft.com/office/drawing/2014/main" id="{D8C27056-9FCD-4F28-8D54-3F9A174FC34F}"/>
              </a:ext>
            </a:extLst>
          </p:cNvPr>
          <p:cNvSpPr>
            <a:spLocks noGrp="1"/>
          </p:cNvSpPr>
          <p:nvPr>
            <p:ph type="body" sz="quarter" idx="21"/>
          </p:nvPr>
        </p:nvSpPr>
        <p:spPr>
          <a:xfrm>
            <a:off x="5265683" y="5342798"/>
            <a:ext cx="3421117" cy="540000"/>
          </a:xfrm>
        </p:spPr>
        <p:txBody>
          <a:bodyPr/>
          <a:lstStyle/>
          <a:p>
            <a:pPr marL="432" indent="0">
              <a:buNone/>
            </a:pPr>
            <a:r>
              <a:rPr lang="en-US" dirty="0" err="1">
                <a:hlinkClick r:id="rId4" tooltip="https://liveexample.pearsoncmg.com/html/GuessNumber.html"/>
              </a:rPr>
              <a:t>GuessNumber</a:t>
            </a:r>
            <a:endParaRPr lang="en-US" dirty="0">
              <a:hlinkClick r:id="rId4" tooltip="https://liveexample.pearsoncmg.com/html/GuessNumber.html"/>
            </a:endParaRPr>
          </a:p>
        </p:txBody>
      </p:sp>
    </p:spTree>
    <p:extLst>
      <p:ext uri="{BB962C8B-B14F-4D97-AF65-F5344CB8AC3E}">
        <p14:creationId xmlns:p14="http://schemas.microsoft.com/office/powerpoint/2010/main" val="2913572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F972-BB17-4AB7-9DFD-76FF8849B4A2}"/>
              </a:ext>
            </a:extLst>
          </p:cNvPr>
          <p:cNvSpPr>
            <a:spLocks noGrp="1"/>
          </p:cNvSpPr>
          <p:nvPr>
            <p:ph type="title"/>
          </p:nvPr>
        </p:nvSpPr>
        <p:spPr/>
        <p:txBody>
          <a:bodyPr/>
          <a:lstStyle/>
          <a:p>
            <a:r>
              <a:rPr lang="en-US"/>
              <a:t>Ending a Loop with a Sentinel Value</a:t>
            </a:r>
          </a:p>
        </p:txBody>
      </p:sp>
      <p:sp>
        <p:nvSpPr>
          <p:cNvPr id="3" name="Content Placeholder 2">
            <a:extLst>
              <a:ext uri="{FF2B5EF4-FFF2-40B4-BE49-F238E27FC236}">
                <a16:creationId xmlns:a16="http://schemas.microsoft.com/office/drawing/2014/main" id="{ED5007A4-33D8-4B44-A526-43244DCBA01A}"/>
              </a:ext>
            </a:extLst>
          </p:cNvPr>
          <p:cNvSpPr>
            <a:spLocks noGrp="1"/>
          </p:cNvSpPr>
          <p:nvPr>
            <p:ph sz="quarter" idx="13"/>
          </p:nvPr>
        </p:nvSpPr>
        <p:spPr>
          <a:xfrm>
            <a:off x="457200" y="1552575"/>
            <a:ext cx="8229600" cy="2924832"/>
          </a:xfrm>
        </p:spPr>
        <p:txBody>
          <a:bodyPr/>
          <a:lstStyle/>
          <a:p>
            <a:pPr marL="432" indent="0">
              <a:buNone/>
            </a:pPr>
            <a:r>
              <a:rPr lang="en-US" dirty="0"/>
              <a:t>Often the number of times a loop is executed is not predetermined. You may use an input value to signify the end of the loop. Such a value is known as a </a:t>
            </a:r>
            <a:r>
              <a:rPr lang="en-US" b="1" dirty="0"/>
              <a:t>sentinel value</a:t>
            </a:r>
            <a:r>
              <a:rPr lang="en-US" dirty="0"/>
              <a:t>.</a:t>
            </a:r>
          </a:p>
          <a:p>
            <a:pPr marL="432" indent="0">
              <a:buNone/>
            </a:pPr>
            <a:r>
              <a:rPr lang="en-US" dirty="0"/>
              <a:t>Write a program that reads and calculates the sum of an unspecified number of integers. The input 0 signifies the end of the input.</a:t>
            </a:r>
          </a:p>
        </p:txBody>
      </p:sp>
      <p:sp>
        <p:nvSpPr>
          <p:cNvPr id="10" name="Text Placeholder 9">
            <a:extLst>
              <a:ext uri="{FF2B5EF4-FFF2-40B4-BE49-F238E27FC236}">
                <a16:creationId xmlns:a16="http://schemas.microsoft.com/office/drawing/2014/main" id="{5FCE4EFF-F1ED-410C-B380-9905B3A24A80}"/>
              </a:ext>
            </a:extLst>
          </p:cNvPr>
          <p:cNvSpPr>
            <a:spLocks noGrp="1"/>
          </p:cNvSpPr>
          <p:nvPr>
            <p:ph type="body" sz="quarter" idx="20"/>
          </p:nvPr>
        </p:nvSpPr>
        <p:spPr>
          <a:xfrm>
            <a:off x="5644055" y="5683702"/>
            <a:ext cx="2160000" cy="488266"/>
          </a:xfrm>
        </p:spPr>
        <p:txBody>
          <a:bodyPr/>
          <a:lstStyle/>
          <a:p>
            <a:pPr marL="432" indent="0">
              <a:buNone/>
            </a:pPr>
            <a:r>
              <a:rPr lang="en-US" dirty="0" err="1">
                <a:hlinkClick r:id="rId3" tooltip="https://liveexample.pearsoncmg.com/html/SentinelValue.html"/>
              </a:rPr>
              <a:t>SentinelValue</a:t>
            </a:r>
            <a:endParaRPr lang="en-US" dirty="0">
              <a:hlinkClick r:id="rId3" tooltip="https://liveexample.pearsoncmg.com/html/SentinelValue.html"/>
            </a:endParaRPr>
          </a:p>
        </p:txBody>
      </p:sp>
    </p:spTree>
    <p:extLst>
      <p:ext uri="{BB962C8B-B14F-4D97-AF65-F5344CB8AC3E}">
        <p14:creationId xmlns:p14="http://schemas.microsoft.com/office/powerpoint/2010/main" val="298908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Motivations</a:t>
            </a:r>
          </a:p>
        </p:txBody>
      </p:sp>
      <p:sp>
        <p:nvSpPr>
          <p:cNvPr id="3" name="Content Placeholder 2"/>
          <p:cNvSpPr>
            <a:spLocks noGrp="1"/>
          </p:cNvSpPr>
          <p:nvPr>
            <p:ph sz="quarter" idx="13"/>
          </p:nvPr>
        </p:nvSpPr>
        <p:spPr>
          <a:xfrm>
            <a:off x="457200" y="1554920"/>
            <a:ext cx="8232775" cy="2855034"/>
          </a:xfrm>
        </p:spPr>
        <p:txBody>
          <a:bodyPr/>
          <a:lstStyle/>
          <a:p>
            <a:pPr marL="432" indent="0">
              <a:buNone/>
            </a:pPr>
            <a:r>
              <a:rPr lang="en-US" dirty="0"/>
              <a:t>Suppose that you need to print a string (e.g., "Welcome to Java!") a hundred times. It would be tedious to have to write the following statement a hundred times:</a:t>
            </a:r>
          </a:p>
          <a:p>
            <a:pPr marL="432" indent="0">
              <a:buNone/>
            </a:pPr>
            <a:r>
              <a:rPr lang="en-US" dirty="0" err="1">
                <a:latin typeface="Courier New" panose="02070309020205020404" pitchFamily="49" charset="0"/>
                <a:cs typeface="Courier New" panose="02070309020205020404" pitchFamily="49" charset="0"/>
              </a:rPr>
              <a:t>System.out.println</a:t>
            </a:r>
            <a:r>
              <a:rPr lang="en-US" dirty="0">
                <a:latin typeface="Courier New" panose="02070309020205020404" pitchFamily="49" charset="0"/>
                <a:cs typeface="Courier New" panose="02070309020205020404" pitchFamily="49" charset="0"/>
              </a:rPr>
              <a:t>("Welcome to Java!");</a:t>
            </a:r>
          </a:p>
          <a:p>
            <a:pPr marL="432" indent="0">
              <a:buNone/>
            </a:pPr>
            <a:r>
              <a:rPr lang="en-US" dirty="0"/>
              <a:t>So, how do you solve this problem?</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0B42-0E48-4FA0-BA7D-8EFF0C81043D}"/>
              </a:ext>
            </a:extLst>
          </p:cNvPr>
          <p:cNvSpPr>
            <a:spLocks noGrp="1"/>
          </p:cNvSpPr>
          <p:nvPr>
            <p:ph type="title"/>
          </p:nvPr>
        </p:nvSpPr>
        <p:spPr/>
        <p:txBody>
          <a:bodyPr/>
          <a:lstStyle/>
          <a:p>
            <a:r>
              <a:rPr lang="en-US" dirty="0"/>
              <a:t>Caution </a:t>
            </a:r>
            <a:r>
              <a:rPr lang="en-US" sz="2000" b="0" dirty="0"/>
              <a:t>(1 of 3)</a:t>
            </a:r>
            <a:endParaRPr lang="en-US" dirty="0"/>
          </a:p>
        </p:txBody>
      </p:sp>
      <p:sp>
        <p:nvSpPr>
          <p:cNvPr id="3" name="Content Placeholder 2">
            <a:extLst>
              <a:ext uri="{FF2B5EF4-FFF2-40B4-BE49-F238E27FC236}">
                <a16:creationId xmlns:a16="http://schemas.microsoft.com/office/drawing/2014/main" id="{49E9B36E-40D0-45B5-AF15-6562A51E6EAB}"/>
              </a:ext>
            </a:extLst>
          </p:cNvPr>
          <p:cNvSpPr>
            <a:spLocks noGrp="1"/>
          </p:cNvSpPr>
          <p:nvPr>
            <p:ph sz="quarter" idx="13"/>
          </p:nvPr>
        </p:nvSpPr>
        <p:spPr>
          <a:xfrm>
            <a:off x="457200" y="1556327"/>
            <a:ext cx="8229600" cy="1404000"/>
          </a:xfrm>
        </p:spPr>
        <p:txBody>
          <a:bodyPr/>
          <a:lstStyle/>
          <a:p>
            <a:pPr marL="432" indent="0">
              <a:buNone/>
            </a:pPr>
            <a:r>
              <a:rPr lang="en-US" sz="2000" dirty="0"/>
              <a:t>Don’t use floating-point values for equality checking in a loop control. Since floating-point values are approximations for some values, using them could result in imprecise counter values and inaccurate results. Consider the following code for computing 1 + 0.9 + 0.8 + ... + 0.1:</a:t>
            </a:r>
          </a:p>
        </p:txBody>
      </p:sp>
      <p:sp>
        <p:nvSpPr>
          <p:cNvPr id="4" name="Content Placeholder 3">
            <a:extLst>
              <a:ext uri="{FF2B5EF4-FFF2-40B4-BE49-F238E27FC236}">
                <a16:creationId xmlns:a16="http://schemas.microsoft.com/office/drawing/2014/main" id="{AE37D4BE-284F-4E53-8089-B31C39CB3D17}"/>
              </a:ext>
            </a:extLst>
          </p:cNvPr>
          <p:cNvSpPr>
            <a:spLocks noGrp="1"/>
          </p:cNvSpPr>
          <p:nvPr>
            <p:ph sz="quarter" idx="14"/>
          </p:nvPr>
        </p:nvSpPr>
        <p:spPr>
          <a:xfrm>
            <a:off x="457200" y="3253978"/>
            <a:ext cx="8229600" cy="2412000"/>
          </a:xfrm>
        </p:spPr>
        <p:txBody>
          <a:bodyPr/>
          <a:lstStyle/>
          <a:p>
            <a:pPr marL="432" indent="0">
              <a:spcBef>
                <a:spcPts val="600"/>
              </a:spcBef>
              <a:buNone/>
            </a:pPr>
            <a:r>
              <a:rPr lang="en-US" sz="2000" b="1" dirty="0">
                <a:latin typeface="Courier New" panose="02070309020205020404" pitchFamily="49" charset="0"/>
                <a:cs typeface="Courier New" panose="02070309020205020404" pitchFamily="49" charset="0"/>
              </a:rPr>
              <a:t>double</a:t>
            </a:r>
            <a:r>
              <a:rPr lang="en-US" sz="2000" dirty="0">
                <a:latin typeface="Courier New" panose="02070309020205020404" pitchFamily="49" charset="0"/>
                <a:cs typeface="Courier New" panose="02070309020205020404" pitchFamily="49" charset="0"/>
              </a:rPr>
              <a:t> item = 1; </a:t>
            </a:r>
            <a:r>
              <a:rPr lang="en-US" sz="2000" b="1" dirty="0">
                <a:latin typeface="Courier New" panose="02070309020205020404" pitchFamily="49" charset="0"/>
                <a:cs typeface="Courier New" panose="02070309020205020404" pitchFamily="49" charset="0"/>
              </a:rPr>
              <a:t>double</a:t>
            </a:r>
            <a:r>
              <a:rPr lang="en-US" sz="2000" dirty="0">
                <a:latin typeface="Courier New" panose="02070309020205020404" pitchFamily="49" charset="0"/>
                <a:cs typeface="Courier New" panose="02070309020205020404" pitchFamily="49" charset="0"/>
              </a:rPr>
              <a:t> sum = 0;</a:t>
            </a:r>
          </a:p>
          <a:p>
            <a:pPr marL="432" indent="0">
              <a:spcBef>
                <a:spcPts val="600"/>
              </a:spcBef>
              <a:buNone/>
            </a:pPr>
            <a:r>
              <a:rPr lang="en-US" sz="2000" b="1" dirty="0">
                <a:latin typeface="Courier New" panose="02070309020205020404" pitchFamily="49" charset="0"/>
                <a:cs typeface="Courier New" panose="02070309020205020404" pitchFamily="49" charset="0"/>
              </a:rPr>
              <a:t>while</a:t>
            </a:r>
            <a:r>
              <a:rPr lang="en-US" sz="2000" dirty="0">
                <a:latin typeface="Courier New" panose="02070309020205020404" pitchFamily="49" charset="0"/>
                <a:cs typeface="Courier New" panose="02070309020205020404" pitchFamily="49" charset="0"/>
              </a:rPr>
              <a:t> (item != 0) { // No guarantee item will be 0</a:t>
            </a:r>
          </a:p>
          <a:p>
            <a:pPr marL="180000" indent="0">
              <a:spcBef>
                <a:spcPts val="600"/>
              </a:spcBef>
              <a:buNone/>
            </a:pPr>
            <a:r>
              <a:rPr lang="en-US" sz="2000" dirty="0">
                <a:latin typeface="Courier New" panose="02070309020205020404" pitchFamily="49" charset="0"/>
                <a:cs typeface="Courier New" panose="02070309020205020404" pitchFamily="49" charset="0"/>
              </a:rPr>
              <a:t>sum += item;</a:t>
            </a:r>
          </a:p>
          <a:p>
            <a:pPr marL="180000" indent="0">
              <a:spcBef>
                <a:spcPts val="600"/>
              </a:spcBef>
              <a:buNone/>
            </a:pPr>
            <a:r>
              <a:rPr lang="en-US" sz="2000" dirty="0">
                <a:latin typeface="Courier New" panose="02070309020205020404" pitchFamily="49" charset="0"/>
                <a:cs typeface="Courier New" panose="02070309020205020404" pitchFamily="49" charset="0"/>
              </a:rPr>
              <a:t>item −= 0.1;</a:t>
            </a:r>
          </a:p>
          <a:p>
            <a:pPr marL="432" indent="0">
              <a:spcBef>
                <a:spcPts val="600"/>
              </a:spcBef>
              <a:buNone/>
            </a:pPr>
            <a:r>
              <a:rPr lang="en-US" sz="2000" dirty="0">
                <a:latin typeface="Courier New" panose="02070309020205020404" pitchFamily="49" charset="0"/>
                <a:cs typeface="Courier New" panose="02070309020205020404" pitchFamily="49" charset="0"/>
              </a:rPr>
              <a:t>}</a:t>
            </a:r>
          </a:p>
          <a:p>
            <a:pPr marL="432" indent="0">
              <a:spcBef>
                <a:spcPts val="600"/>
              </a:spcBef>
              <a:buNone/>
            </a:pPr>
            <a:r>
              <a:rPr lang="en-US" sz="2000" dirty="0" err="1">
                <a:latin typeface="Courier New" panose="02070309020205020404" pitchFamily="49" charset="0"/>
                <a:cs typeface="Courier New" panose="02070309020205020404" pitchFamily="49" charset="0"/>
              </a:rPr>
              <a:t>System.out.println</a:t>
            </a:r>
            <a:r>
              <a:rPr lang="en-US" sz="2000" dirty="0">
                <a:latin typeface="Courier New" panose="02070309020205020404" pitchFamily="49" charset="0"/>
                <a:cs typeface="Courier New" panose="02070309020205020404" pitchFamily="49" charset="0"/>
              </a:rPr>
              <a:t>(sum);</a:t>
            </a:r>
          </a:p>
        </p:txBody>
      </p:sp>
    </p:spTree>
    <p:extLst>
      <p:ext uri="{BB962C8B-B14F-4D97-AF65-F5344CB8AC3E}">
        <p14:creationId xmlns:p14="http://schemas.microsoft.com/office/powerpoint/2010/main" val="3800746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3D8B-ACB8-4716-8D9D-D9484DA9416A}"/>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do-while</a:t>
            </a:r>
            <a:r>
              <a:rPr lang="en-US" dirty="0"/>
              <a:t> Loop</a:t>
            </a:r>
          </a:p>
        </p:txBody>
      </p:sp>
      <p:sp>
        <p:nvSpPr>
          <p:cNvPr id="3" name="Content Placeholder 2">
            <a:extLst>
              <a:ext uri="{FF2B5EF4-FFF2-40B4-BE49-F238E27FC236}">
                <a16:creationId xmlns:a16="http://schemas.microsoft.com/office/drawing/2014/main" id="{8BF2C5EF-1A55-40C4-B0A1-D722242E6331}"/>
              </a:ext>
            </a:extLst>
          </p:cNvPr>
          <p:cNvSpPr>
            <a:spLocks noGrp="1"/>
          </p:cNvSpPr>
          <p:nvPr>
            <p:ph sz="quarter" idx="13"/>
          </p:nvPr>
        </p:nvSpPr>
        <p:spPr>
          <a:xfrm>
            <a:off x="457198" y="1552575"/>
            <a:ext cx="8208000" cy="1728000"/>
          </a:xfrm>
        </p:spPr>
        <p:txBody>
          <a:bodyPr/>
          <a:lstStyle/>
          <a:p>
            <a:pPr marL="432" indent="0">
              <a:spcBef>
                <a:spcPts val="600"/>
              </a:spcBef>
              <a:buNone/>
            </a:pPr>
            <a:r>
              <a:rPr lang="en-US" sz="2200" b="1" dirty="0">
                <a:latin typeface="Courier New" panose="02070309020205020404" pitchFamily="49" charset="0"/>
                <a:cs typeface="Courier New" panose="02070309020205020404" pitchFamily="49" charset="0"/>
              </a:rPr>
              <a:t>do {</a:t>
            </a:r>
          </a:p>
          <a:p>
            <a:pPr marL="360000" indent="0">
              <a:spcBef>
                <a:spcPts val="600"/>
              </a:spcBef>
              <a:buNone/>
            </a:pPr>
            <a:r>
              <a:rPr lang="en-US" sz="2200" b="1" dirty="0">
                <a:latin typeface="Courier New" panose="02070309020205020404" pitchFamily="49" charset="0"/>
                <a:cs typeface="Courier New" panose="02070309020205020404" pitchFamily="49" charset="0"/>
              </a:rPr>
              <a:t>// Loop body;</a:t>
            </a:r>
          </a:p>
          <a:p>
            <a:pPr marL="360000" indent="0">
              <a:spcBef>
                <a:spcPts val="600"/>
              </a:spcBef>
              <a:buNone/>
            </a:pPr>
            <a:r>
              <a:rPr lang="en-US" sz="2200" b="1" dirty="0">
                <a:latin typeface="Courier New" panose="02070309020205020404" pitchFamily="49" charset="0"/>
                <a:cs typeface="Courier New" panose="02070309020205020404" pitchFamily="49" charset="0"/>
              </a:rPr>
              <a:t>Statement(s);</a:t>
            </a:r>
          </a:p>
          <a:p>
            <a:pPr marL="432" indent="0">
              <a:spcBef>
                <a:spcPts val="600"/>
              </a:spcBef>
              <a:buNone/>
            </a:pPr>
            <a:r>
              <a:rPr lang="en-US" sz="2200" b="1" dirty="0">
                <a:latin typeface="Courier New" panose="02070309020205020404" pitchFamily="49" charset="0"/>
                <a:cs typeface="Courier New" panose="02070309020205020404" pitchFamily="49" charset="0"/>
              </a:rPr>
              <a:t>} while (loop-continuation-condition);</a:t>
            </a:r>
          </a:p>
        </p:txBody>
      </p:sp>
      <p:pic>
        <p:nvPicPr>
          <p:cNvPr id="8" name="Picture 7" descr="A flow chart shows do-while loop. For long description in Notes pane, press F6.">
            <a:extLst>
              <a:ext uri="{FF2B5EF4-FFF2-40B4-BE49-F238E27FC236}">
                <a16:creationId xmlns:a16="http://schemas.microsoft.com/office/drawing/2014/main" id="{2D09B622-2979-4819-B3FA-70A75B7E9A06}"/>
              </a:ext>
            </a:extLst>
          </p:cNvPr>
          <p:cNvPicPr>
            <a:picLocks noChangeAspect="1"/>
          </p:cNvPicPr>
          <p:nvPr/>
        </p:nvPicPr>
        <p:blipFill>
          <a:blip r:embed="rId3"/>
          <a:stretch>
            <a:fillRect/>
          </a:stretch>
        </p:blipFill>
        <p:spPr>
          <a:xfrm>
            <a:off x="3540973" y="3412893"/>
            <a:ext cx="2062053" cy="2835323"/>
          </a:xfrm>
          <a:prstGeom prst="rect">
            <a:avLst/>
          </a:prstGeom>
        </p:spPr>
      </p:pic>
    </p:spTree>
    <p:extLst>
      <p:ext uri="{BB962C8B-B14F-4D97-AF65-F5344CB8AC3E}">
        <p14:creationId xmlns:p14="http://schemas.microsoft.com/office/powerpoint/2010/main" val="38991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5976-4220-4E93-8933-7104DB5597D1}"/>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for</a:t>
            </a:r>
            <a:r>
              <a:rPr lang="en-US" dirty="0"/>
              <a:t> Loops</a:t>
            </a:r>
          </a:p>
        </p:txBody>
      </p:sp>
      <p:pic>
        <p:nvPicPr>
          <p:cNvPr id="6" name="Picture 5" descr="An arrow extends from Statement(s) to a flow chart that shows loop-continuation-condition. For long description in Notes pane, press F6.">
            <a:extLst>
              <a:ext uri="{FF2B5EF4-FFF2-40B4-BE49-F238E27FC236}">
                <a16:creationId xmlns:a16="http://schemas.microsoft.com/office/drawing/2014/main" id="{252D07FC-3DB8-4279-8457-7CD80BFF4C0E}"/>
              </a:ext>
            </a:extLst>
          </p:cNvPr>
          <p:cNvPicPr>
            <a:picLocks noChangeAspect="1"/>
          </p:cNvPicPr>
          <p:nvPr/>
        </p:nvPicPr>
        <p:blipFill>
          <a:blip r:embed="rId3"/>
          <a:stretch>
            <a:fillRect/>
          </a:stretch>
        </p:blipFill>
        <p:spPr>
          <a:xfrm>
            <a:off x="1115407" y="1571547"/>
            <a:ext cx="7007457" cy="4766889"/>
          </a:xfrm>
          <a:prstGeom prst="rect">
            <a:avLst/>
          </a:prstGeom>
        </p:spPr>
      </p:pic>
    </p:spTree>
    <p:extLst>
      <p:ext uri="{BB962C8B-B14F-4D97-AF65-F5344CB8AC3E}">
        <p14:creationId xmlns:p14="http://schemas.microsoft.com/office/powerpoint/2010/main" val="417847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(1 of 10)</a:t>
            </a:r>
            <a:endParaRPr lang="en-US" b="0" dirty="0"/>
          </a:p>
        </p:txBody>
      </p:sp>
      <p:pic>
        <p:nvPicPr>
          <p:cNvPr id="6" name="Picture 5" descr="An arrow labeled Declare i points to int i semicolon.">
            <a:extLst>
              <a:ext uri="{FF2B5EF4-FFF2-40B4-BE49-F238E27FC236}">
                <a16:creationId xmlns:a16="http://schemas.microsoft.com/office/drawing/2014/main" id="{8C00CDBD-A8C9-494A-B553-45C9037AB514}"/>
              </a:ext>
            </a:extLst>
          </p:cNvPr>
          <p:cNvPicPr>
            <a:picLocks noChangeAspect="1"/>
          </p:cNvPicPr>
          <p:nvPr/>
        </p:nvPicPr>
        <p:blipFill>
          <a:blip r:embed="rId2"/>
          <a:stretch>
            <a:fillRect/>
          </a:stretch>
        </p:blipFill>
        <p:spPr>
          <a:xfrm>
            <a:off x="551614" y="2532536"/>
            <a:ext cx="7987762" cy="1792927"/>
          </a:xfrm>
          <a:prstGeom prst="rect">
            <a:avLst/>
          </a:prstGeom>
        </p:spPr>
      </p:pic>
    </p:spTree>
    <p:extLst>
      <p:ext uri="{BB962C8B-B14F-4D97-AF65-F5344CB8AC3E}">
        <p14:creationId xmlns:p14="http://schemas.microsoft.com/office/powerpoint/2010/main" val="73295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(2 of 10)</a:t>
            </a:r>
            <a:endParaRPr lang="en-US" b="0" dirty="0"/>
          </a:p>
        </p:txBody>
      </p:sp>
      <p:pic>
        <p:nvPicPr>
          <p:cNvPr id="6" name="Picture 5" descr="An arrow labeled Execute initialize i is now 0 points to i = 0 semicolon.">
            <a:extLst>
              <a:ext uri="{FF2B5EF4-FFF2-40B4-BE49-F238E27FC236}">
                <a16:creationId xmlns:a16="http://schemas.microsoft.com/office/drawing/2014/main" id="{FD9C6898-BFAB-40C6-BDE2-8C6A521F8C1C}"/>
              </a:ext>
            </a:extLst>
          </p:cNvPr>
          <p:cNvPicPr>
            <a:picLocks noChangeAspect="1"/>
          </p:cNvPicPr>
          <p:nvPr/>
        </p:nvPicPr>
        <p:blipFill>
          <a:blip r:embed="rId2"/>
          <a:stretch>
            <a:fillRect/>
          </a:stretch>
        </p:blipFill>
        <p:spPr>
          <a:xfrm>
            <a:off x="535173" y="2529587"/>
            <a:ext cx="8073655" cy="1798825"/>
          </a:xfrm>
          <a:prstGeom prst="rect">
            <a:avLst/>
          </a:prstGeom>
        </p:spPr>
      </p:pic>
    </p:spTree>
    <p:extLst>
      <p:ext uri="{BB962C8B-B14F-4D97-AF65-F5344CB8AC3E}">
        <p14:creationId xmlns:p14="http://schemas.microsoft.com/office/powerpoint/2010/main" val="3928570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(3 of 10)</a:t>
            </a:r>
            <a:endParaRPr lang="en-US" b="0" dirty="0"/>
          </a:p>
        </p:txBody>
      </p:sp>
      <p:pic>
        <p:nvPicPr>
          <p:cNvPr id="6" name="Picture 5" descr="An arrow labeled opening parenthesis i is less than 2 closing parenthesis is true since i is 0 points to i is less than 2 semicolon.">
            <a:extLst>
              <a:ext uri="{FF2B5EF4-FFF2-40B4-BE49-F238E27FC236}">
                <a16:creationId xmlns:a16="http://schemas.microsoft.com/office/drawing/2014/main" id="{049A45A8-BE98-4155-BDA0-F25053E03DD8}"/>
              </a:ext>
            </a:extLst>
          </p:cNvPr>
          <p:cNvPicPr>
            <a:picLocks noChangeAspect="1"/>
          </p:cNvPicPr>
          <p:nvPr/>
        </p:nvPicPr>
        <p:blipFill>
          <a:blip r:embed="rId2"/>
          <a:stretch>
            <a:fillRect/>
          </a:stretch>
        </p:blipFill>
        <p:spPr>
          <a:xfrm>
            <a:off x="616664" y="2536057"/>
            <a:ext cx="7910672" cy="1785885"/>
          </a:xfrm>
          <a:prstGeom prst="rect">
            <a:avLst/>
          </a:prstGeom>
        </p:spPr>
      </p:pic>
    </p:spTree>
    <p:extLst>
      <p:ext uri="{BB962C8B-B14F-4D97-AF65-F5344CB8AC3E}">
        <p14:creationId xmlns:p14="http://schemas.microsoft.com/office/powerpoint/2010/main" val="9833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(4 of 10)</a:t>
            </a:r>
            <a:endParaRPr lang="en-US" b="0" dirty="0"/>
          </a:p>
        </p:txBody>
      </p:sp>
      <p:pic>
        <p:nvPicPr>
          <p:cNvPr id="6" name="Picture 5" descr="An arrow labeled Print Welcome to Java points to System dot out dot println opening parenthesis opening quote Welcome to Java exclamation closing quote closing parenthesis semicolon.">
            <a:extLst>
              <a:ext uri="{FF2B5EF4-FFF2-40B4-BE49-F238E27FC236}">
                <a16:creationId xmlns:a16="http://schemas.microsoft.com/office/drawing/2014/main" id="{D1880DE5-FED2-4638-B351-0F73152898C5}"/>
              </a:ext>
            </a:extLst>
          </p:cNvPr>
          <p:cNvPicPr>
            <a:picLocks noChangeAspect="1"/>
          </p:cNvPicPr>
          <p:nvPr/>
        </p:nvPicPr>
        <p:blipFill>
          <a:blip r:embed="rId2"/>
          <a:stretch>
            <a:fillRect/>
          </a:stretch>
        </p:blipFill>
        <p:spPr>
          <a:xfrm>
            <a:off x="535173" y="2433518"/>
            <a:ext cx="8073655" cy="1858986"/>
          </a:xfrm>
          <a:prstGeom prst="rect">
            <a:avLst/>
          </a:prstGeom>
        </p:spPr>
      </p:pic>
    </p:spTree>
    <p:extLst>
      <p:ext uri="{BB962C8B-B14F-4D97-AF65-F5344CB8AC3E}">
        <p14:creationId xmlns:p14="http://schemas.microsoft.com/office/powerpoint/2010/main" val="218907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(5 of 10)</a:t>
            </a:r>
            <a:endParaRPr lang="en-US" b="0" dirty="0"/>
          </a:p>
        </p:txBody>
      </p:sp>
      <p:pic>
        <p:nvPicPr>
          <p:cNvPr id="7" name="Picture 6" descr="An arrow labeled execute adjustment statement i now is 1 points to i + +.">
            <a:extLst>
              <a:ext uri="{FF2B5EF4-FFF2-40B4-BE49-F238E27FC236}">
                <a16:creationId xmlns:a16="http://schemas.microsoft.com/office/drawing/2014/main" id="{AF44FAB6-BB1F-4983-8D37-49EDB84193D9}"/>
              </a:ext>
            </a:extLst>
          </p:cNvPr>
          <p:cNvPicPr>
            <a:picLocks noChangeAspect="1"/>
          </p:cNvPicPr>
          <p:nvPr/>
        </p:nvPicPr>
        <p:blipFill>
          <a:blip r:embed="rId2"/>
          <a:stretch>
            <a:fillRect/>
          </a:stretch>
        </p:blipFill>
        <p:spPr>
          <a:xfrm>
            <a:off x="536424" y="2484884"/>
            <a:ext cx="8071153" cy="1888233"/>
          </a:xfrm>
          <a:prstGeom prst="rect">
            <a:avLst/>
          </a:prstGeom>
        </p:spPr>
      </p:pic>
    </p:spTree>
    <p:extLst>
      <p:ext uri="{BB962C8B-B14F-4D97-AF65-F5344CB8AC3E}">
        <p14:creationId xmlns:p14="http://schemas.microsoft.com/office/powerpoint/2010/main" val="76029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(6 of 10)</a:t>
            </a:r>
            <a:endParaRPr lang="en-US" b="0" dirty="0"/>
          </a:p>
        </p:txBody>
      </p:sp>
      <p:pic>
        <p:nvPicPr>
          <p:cNvPr id="7" name="Picture 6" descr="An arrow labeled opening parenthesis i is less than 2 closing parenthesis is still true since i is 1 points to i is less than 2 semicolon.">
            <a:extLst>
              <a:ext uri="{FF2B5EF4-FFF2-40B4-BE49-F238E27FC236}">
                <a16:creationId xmlns:a16="http://schemas.microsoft.com/office/drawing/2014/main" id="{660FC5C9-1A48-49A1-92AB-1A07AFEE00D6}"/>
              </a:ext>
            </a:extLst>
          </p:cNvPr>
          <p:cNvPicPr>
            <a:picLocks noChangeAspect="1"/>
          </p:cNvPicPr>
          <p:nvPr/>
        </p:nvPicPr>
        <p:blipFill>
          <a:blip r:embed="rId2"/>
          <a:stretch>
            <a:fillRect/>
          </a:stretch>
        </p:blipFill>
        <p:spPr>
          <a:xfrm>
            <a:off x="575141" y="2496797"/>
            <a:ext cx="7993718" cy="1864406"/>
          </a:xfrm>
          <a:prstGeom prst="rect">
            <a:avLst/>
          </a:prstGeom>
        </p:spPr>
      </p:pic>
    </p:spTree>
    <p:extLst>
      <p:ext uri="{BB962C8B-B14F-4D97-AF65-F5344CB8AC3E}">
        <p14:creationId xmlns:p14="http://schemas.microsoft.com/office/powerpoint/2010/main" val="104636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for</a:t>
            </a:r>
            <a:r>
              <a:rPr lang="en-US" dirty="0"/>
              <a:t> Loop </a:t>
            </a:r>
            <a:r>
              <a:rPr lang="en-US" sz="2000" b="0" dirty="0"/>
              <a:t>(7 of 10)</a:t>
            </a:r>
            <a:endParaRPr lang="en-US" b="0" dirty="0"/>
          </a:p>
        </p:txBody>
      </p:sp>
      <p:pic>
        <p:nvPicPr>
          <p:cNvPr id="7" name="Picture 6" descr="An arrow labeled Print Welcome to Java points to System dot out dot println opening parenthesis opening quote Welcome to Java exclamation closing quote closing parenthesis semicolon.">
            <a:extLst>
              <a:ext uri="{FF2B5EF4-FFF2-40B4-BE49-F238E27FC236}">
                <a16:creationId xmlns:a16="http://schemas.microsoft.com/office/drawing/2014/main" id="{AD27265E-D905-4FBC-BDE0-EFB27CC0AA65}"/>
              </a:ext>
            </a:extLst>
          </p:cNvPr>
          <p:cNvPicPr>
            <a:picLocks noChangeAspect="1"/>
          </p:cNvPicPr>
          <p:nvPr/>
        </p:nvPicPr>
        <p:blipFill>
          <a:blip r:embed="rId2"/>
          <a:stretch>
            <a:fillRect/>
          </a:stretch>
        </p:blipFill>
        <p:spPr>
          <a:xfrm>
            <a:off x="578118" y="2496797"/>
            <a:ext cx="7987762" cy="1864406"/>
          </a:xfrm>
          <a:prstGeom prst="rect">
            <a:avLst/>
          </a:prstGeom>
        </p:spPr>
      </p:pic>
    </p:spTree>
    <p:extLst>
      <p:ext uri="{BB962C8B-B14F-4D97-AF65-F5344CB8AC3E}">
        <p14:creationId xmlns:p14="http://schemas.microsoft.com/office/powerpoint/2010/main" val="183167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Opening Problem</a:t>
            </a:r>
          </a:p>
        </p:txBody>
      </p:sp>
      <p:sp>
        <p:nvSpPr>
          <p:cNvPr id="5" name="Content Placeholder 4"/>
          <p:cNvSpPr>
            <a:spLocks noGrp="1"/>
          </p:cNvSpPr>
          <p:nvPr>
            <p:ph sz="quarter" idx="13"/>
          </p:nvPr>
        </p:nvSpPr>
        <p:spPr>
          <a:xfrm>
            <a:off x="457200" y="1512083"/>
            <a:ext cx="8229600" cy="572018"/>
          </a:xfrm>
        </p:spPr>
        <p:txBody>
          <a:bodyPr/>
          <a:lstStyle/>
          <a:p>
            <a:pPr marL="432" indent="0">
              <a:buNone/>
            </a:pPr>
            <a:r>
              <a:rPr lang="en-US" dirty="0"/>
              <a:t>Problem:</a:t>
            </a:r>
          </a:p>
        </p:txBody>
      </p:sp>
      <p:pic>
        <p:nvPicPr>
          <p:cNvPr id="8" name="Picture 7" descr="A code block shows 100 rows of code System.out.println left parenthesis start double quotation marks Welcome to Java mark of exclamation end double quotation marks right parenthesis colon.">
            <a:extLst>
              <a:ext uri="{FF2B5EF4-FFF2-40B4-BE49-F238E27FC236}">
                <a16:creationId xmlns:a16="http://schemas.microsoft.com/office/drawing/2014/main" id="{AD2C7AF8-F4C1-46C3-A723-20F99E7D5DC6}"/>
              </a:ext>
            </a:extLst>
          </p:cNvPr>
          <p:cNvPicPr>
            <a:picLocks noChangeAspect="1"/>
          </p:cNvPicPr>
          <p:nvPr/>
        </p:nvPicPr>
        <p:blipFill>
          <a:blip r:embed="rId2"/>
          <a:stretch>
            <a:fillRect/>
          </a:stretch>
        </p:blipFill>
        <p:spPr>
          <a:xfrm>
            <a:off x="1090902" y="2305321"/>
            <a:ext cx="6726219" cy="4001364"/>
          </a:xfrm>
          <a:prstGeom prst="rect">
            <a:avLst/>
          </a:prstGeom>
        </p:spPr>
      </p:pic>
    </p:spTree>
    <p:extLst>
      <p:ext uri="{BB962C8B-B14F-4D97-AF65-F5344CB8AC3E}">
        <p14:creationId xmlns:p14="http://schemas.microsoft.com/office/powerpoint/2010/main" val="2712661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a:t>Trace </a:t>
            </a:r>
            <a:r>
              <a:rPr lang="en-US">
                <a:latin typeface="Courier New" panose="02070309020205020404" pitchFamily="49" charset="0"/>
                <a:cs typeface="Courier New" panose="02070309020205020404" pitchFamily="49" charset="0"/>
              </a:rPr>
              <a:t>for</a:t>
            </a:r>
            <a:r>
              <a:rPr lang="en-US"/>
              <a:t> Loop </a:t>
            </a:r>
            <a:r>
              <a:rPr lang="en-US" sz="2000" b="0"/>
              <a:t>(8 of 10)</a:t>
            </a:r>
            <a:endParaRPr lang="en-US" b="0"/>
          </a:p>
        </p:txBody>
      </p:sp>
      <p:pic>
        <p:nvPicPr>
          <p:cNvPr id="7" name="Picture 6" descr="An arrow labeled execute adjustment statement i now is 2 points to i + +.">
            <a:extLst>
              <a:ext uri="{FF2B5EF4-FFF2-40B4-BE49-F238E27FC236}">
                <a16:creationId xmlns:a16="http://schemas.microsoft.com/office/drawing/2014/main" id="{4B5235BC-70CB-4751-AA5C-93D6F2743DC2}"/>
              </a:ext>
            </a:extLst>
          </p:cNvPr>
          <p:cNvPicPr>
            <a:picLocks noChangeAspect="1"/>
          </p:cNvPicPr>
          <p:nvPr/>
        </p:nvPicPr>
        <p:blipFill>
          <a:blip r:embed="rId2"/>
          <a:stretch>
            <a:fillRect/>
          </a:stretch>
        </p:blipFill>
        <p:spPr>
          <a:xfrm>
            <a:off x="538179" y="2487475"/>
            <a:ext cx="8067640" cy="1883050"/>
          </a:xfrm>
          <a:prstGeom prst="rect">
            <a:avLst/>
          </a:prstGeom>
        </p:spPr>
      </p:pic>
    </p:spTree>
    <p:extLst>
      <p:ext uri="{BB962C8B-B14F-4D97-AF65-F5344CB8AC3E}">
        <p14:creationId xmlns:p14="http://schemas.microsoft.com/office/powerpoint/2010/main" val="3419454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a:t>Trace </a:t>
            </a:r>
            <a:r>
              <a:rPr lang="en-US">
                <a:latin typeface="Courier New" panose="02070309020205020404" pitchFamily="49" charset="0"/>
                <a:cs typeface="Courier New" panose="02070309020205020404" pitchFamily="49" charset="0"/>
              </a:rPr>
              <a:t>for</a:t>
            </a:r>
            <a:r>
              <a:rPr lang="en-US"/>
              <a:t> Loop </a:t>
            </a:r>
            <a:r>
              <a:rPr lang="en-US" sz="2000" b="0"/>
              <a:t>(9 of 10)</a:t>
            </a:r>
            <a:endParaRPr lang="en-US" b="0"/>
          </a:p>
        </p:txBody>
      </p:sp>
      <p:pic>
        <p:nvPicPr>
          <p:cNvPr id="7" name="Picture 6" descr="An arrow labeled opening parenthesis i is less than 2 closing parenthesis is false since i is 2 points to i is less than 2 semicolon.">
            <a:extLst>
              <a:ext uri="{FF2B5EF4-FFF2-40B4-BE49-F238E27FC236}">
                <a16:creationId xmlns:a16="http://schemas.microsoft.com/office/drawing/2014/main" id="{0A65A0CE-F1A5-493F-8368-5202A6700C5E}"/>
              </a:ext>
            </a:extLst>
          </p:cNvPr>
          <p:cNvPicPr>
            <a:picLocks noChangeAspect="1"/>
          </p:cNvPicPr>
          <p:nvPr/>
        </p:nvPicPr>
        <p:blipFill>
          <a:blip r:embed="rId2"/>
          <a:stretch>
            <a:fillRect/>
          </a:stretch>
        </p:blipFill>
        <p:spPr>
          <a:xfrm>
            <a:off x="538179" y="2487475"/>
            <a:ext cx="8067640" cy="1883050"/>
          </a:xfrm>
          <a:prstGeom prst="rect">
            <a:avLst/>
          </a:prstGeom>
        </p:spPr>
      </p:pic>
    </p:spTree>
    <p:extLst>
      <p:ext uri="{BB962C8B-B14F-4D97-AF65-F5344CB8AC3E}">
        <p14:creationId xmlns:p14="http://schemas.microsoft.com/office/powerpoint/2010/main" val="952951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22783-7991-4607-A530-4ADE1160D12F}"/>
              </a:ext>
            </a:extLst>
          </p:cNvPr>
          <p:cNvSpPr>
            <a:spLocks noGrp="1"/>
          </p:cNvSpPr>
          <p:nvPr>
            <p:ph type="title"/>
          </p:nvPr>
        </p:nvSpPr>
        <p:spPr/>
        <p:txBody>
          <a:bodyPr/>
          <a:lstStyle/>
          <a:p>
            <a:r>
              <a:rPr lang="en-US"/>
              <a:t>Trace </a:t>
            </a:r>
            <a:r>
              <a:rPr lang="en-US">
                <a:latin typeface="Courier New" panose="02070309020205020404" pitchFamily="49" charset="0"/>
                <a:cs typeface="Courier New" panose="02070309020205020404" pitchFamily="49" charset="0"/>
              </a:rPr>
              <a:t>for</a:t>
            </a:r>
            <a:r>
              <a:rPr lang="en-US"/>
              <a:t> Loop </a:t>
            </a:r>
            <a:r>
              <a:rPr lang="en-US" sz="2000" b="0"/>
              <a:t>(10 of 10)</a:t>
            </a:r>
            <a:endParaRPr lang="en-US" b="0"/>
          </a:p>
        </p:txBody>
      </p:sp>
      <p:pic>
        <p:nvPicPr>
          <p:cNvPr id="7" name="Picture 6" descr="An arrow labeled Exit the loop. Execute the next statement after the loop points to a rectangular highlighted box.">
            <a:extLst>
              <a:ext uri="{FF2B5EF4-FFF2-40B4-BE49-F238E27FC236}">
                <a16:creationId xmlns:a16="http://schemas.microsoft.com/office/drawing/2014/main" id="{24F51FAF-3292-4E9C-BA8B-C1899A9D5824}"/>
              </a:ext>
            </a:extLst>
          </p:cNvPr>
          <p:cNvPicPr>
            <a:picLocks noChangeAspect="1"/>
          </p:cNvPicPr>
          <p:nvPr/>
        </p:nvPicPr>
        <p:blipFill>
          <a:blip r:embed="rId2"/>
          <a:stretch>
            <a:fillRect/>
          </a:stretch>
        </p:blipFill>
        <p:spPr>
          <a:xfrm>
            <a:off x="538179" y="2370160"/>
            <a:ext cx="8067640" cy="2117679"/>
          </a:xfrm>
          <a:prstGeom prst="rect">
            <a:avLst/>
          </a:prstGeom>
        </p:spPr>
      </p:pic>
    </p:spTree>
    <p:extLst>
      <p:ext uri="{BB962C8B-B14F-4D97-AF65-F5344CB8AC3E}">
        <p14:creationId xmlns:p14="http://schemas.microsoft.com/office/powerpoint/2010/main" val="67787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FB41-C51F-4C52-8CA1-363C8FDCF68F}"/>
              </a:ext>
            </a:extLst>
          </p:cNvPr>
          <p:cNvSpPr>
            <a:spLocks noGrp="1"/>
          </p:cNvSpPr>
          <p:nvPr>
            <p:ph type="title"/>
          </p:nvPr>
        </p:nvSpPr>
        <p:spPr/>
        <p:txBody>
          <a:bodyPr/>
          <a:lstStyle/>
          <a:p>
            <a:r>
              <a:rPr lang="en-US"/>
              <a:t>Note </a:t>
            </a:r>
            <a:r>
              <a:rPr lang="en-US" sz="2000" b="0"/>
              <a:t>(1 of 2)</a:t>
            </a:r>
            <a:endParaRPr lang="en-US" b="0"/>
          </a:p>
        </p:txBody>
      </p:sp>
      <p:sp>
        <p:nvSpPr>
          <p:cNvPr id="3" name="Content Placeholder 2">
            <a:extLst>
              <a:ext uri="{FF2B5EF4-FFF2-40B4-BE49-F238E27FC236}">
                <a16:creationId xmlns:a16="http://schemas.microsoft.com/office/drawing/2014/main" id="{47DB79C0-5A55-4EF3-A750-E11D585D92CF}"/>
              </a:ext>
            </a:extLst>
          </p:cNvPr>
          <p:cNvSpPr>
            <a:spLocks noGrp="1"/>
          </p:cNvSpPr>
          <p:nvPr>
            <p:ph sz="quarter" idx="13"/>
          </p:nvPr>
        </p:nvSpPr>
        <p:spPr>
          <a:xfrm>
            <a:off x="457200" y="1556327"/>
            <a:ext cx="8208000" cy="1692000"/>
          </a:xfrm>
        </p:spPr>
        <p:txBody>
          <a:bodyPr/>
          <a:lstStyle/>
          <a:p>
            <a:pPr marL="432" indent="0">
              <a:buNone/>
            </a:pPr>
            <a:r>
              <a:rPr lang="en-US" sz="2000" dirty="0"/>
              <a:t>The </a:t>
            </a:r>
            <a:r>
              <a:rPr lang="en-US" sz="2000" b="1" dirty="0"/>
              <a:t>initial-action</a:t>
            </a:r>
            <a:r>
              <a:rPr lang="en-US" sz="2000" dirty="0"/>
              <a:t> in a </a:t>
            </a:r>
            <a:r>
              <a:rPr lang="en-US" sz="2000" b="1" dirty="0">
                <a:latin typeface="Courier New" panose="02070309020205020404" pitchFamily="49" charset="0"/>
                <a:cs typeface="Courier New" panose="02070309020205020404" pitchFamily="49" charset="0"/>
              </a:rPr>
              <a:t>for</a:t>
            </a:r>
            <a:r>
              <a:rPr lang="en-US" sz="2000" dirty="0"/>
              <a:t> loop can be a list of zero or more comma-separated expressions. The </a:t>
            </a:r>
            <a:r>
              <a:rPr lang="en-US" sz="2000" b="1" dirty="0"/>
              <a:t>action-after-each-iteration</a:t>
            </a:r>
            <a:r>
              <a:rPr lang="en-US" sz="2000" dirty="0"/>
              <a:t> in a </a:t>
            </a:r>
            <a:r>
              <a:rPr lang="en-US" sz="2000" b="1" dirty="0">
                <a:latin typeface="Courier New" panose="02070309020205020404" pitchFamily="49" charset="0"/>
                <a:cs typeface="Courier New" panose="02070309020205020404" pitchFamily="49" charset="0"/>
              </a:rPr>
              <a:t>for</a:t>
            </a:r>
            <a:r>
              <a:rPr lang="en-US" sz="2000" dirty="0"/>
              <a:t> loop can be a list of zero or more comma-separated statements. Therefore, the following two </a:t>
            </a:r>
            <a:r>
              <a:rPr lang="en-US" sz="2000" b="1" dirty="0">
                <a:latin typeface="Courier New" panose="02070309020205020404" pitchFamily="49" charset="0"/>
                <a:cs typeface="Courier New" panose="02070309020205020404" pitchFamily="49" charset="0"/>
              </a:rPr>
              <a:t>for</a:t>
            </a:r>
            <a:r>
              <a:rPr lang="en-US" sz="2000" dirty="0"/>
              <a:t> loops are correct. They are rarely used in practice, however.</a:t>
            </a:r>
          </a:p>
        </p:txBody>
      </p:sp>
      <p:sp>
        <p:nvSpPr>
          <p:cNvPr id="4" name="Content Placeholder 3">
            <a:extLst>
              <a:ext uri="{FF2B5EF4-FFF2-40B4-BE49-F238E27FC236}">
                <a16:creationId xmlns:a16="http://schemas.microsoft.com/office/drawing/2014/main" id="{114C920B-F5EB-443D-A48B-9B15E24183D0}"/>
              </a:ext>
            </a:extLst>
          </p:cNvPr>
          <p:cNvSpPr>
            <a:spLocks noGrp="1"/>
          </p:cNvSpPr>
          <p:nvPr>
            <p:ph sz="quarter" idx="14"/>
          </p:nvPr>
        </p:nvSpPr>
        <p:spPr>
          <a:xfrm>
            <a:off x="457200" y="3501888"/>
            <a:ext cx="8229600" cy="2124000"/>
          </a:xfrm>
        </p:spPr>
        <p:txBody>
          <a:bodyPr/>
          <a:lstStyle/>
          <a:p>
            <a:pPr marL="432" indent="0">
              <a:buNone/>
            </a:pPr>
            <a:r>
              <a:rPr lang="en-US" sz="2000" b="1">
                <a:latin typeface="Courier New" panose="02070309020205020404" pitchFamily="49" charset="0"/>
                <a:cs typeface="Courier New" panose="02070309020205020404" pitchFamily="49" charset="0"/>
              </a:rPr>
              <a:t>for (int i = 1; i &lt; 100; System.out.println(i++));</a:t>
            </a:r>
          </a:p>
          <a:p>
            <a:pPr marL="432" indent="0">
              <a:buNone/>
            </a:pPr>
            <a:r>
              <a:rPr lang="en-US" sz="2000" b="1">
                <a:latin typeface="Courier New" panose="02070309020205020404" pitchFamily="49" charset="0"/>
                <a:cs typeface="Courier New" panose="02070309020205020404" pitchFamily="49" charset="0"/>
              </a:rPr>
              <a:t>for (int i = 0, j = 0; (i + j &lt; 10); i++, j++) {</a:t>
            </a:r>
          </a:p>
          <a:p>
            <a:pPr marL="180000" indent="0">
              <a:buNone/>
            </a:pPr>
            <a:r>
              <a:rPr lang="en-US" sz="2000" b="1">
                <a:latin typeface="Courier New" panose="02070309020205020404" pitchFamily="49" charset="0"/>
                <a:cs typeface="Courier New" panose="02070309020205020404" pitchFamily="49" charset="0"/>
              </a:rPr>
              <a:t>// Do something</a:t>
            </a:r>
          </a:p>
          <a:p>
            <a:pPr marL="432" indent="0">
              <a:buNone/>
            </a:pPr>
            <a:r>
              <a:rPr lang="en-US" sz="2000"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49500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FB41-C51F-4C52-8CA1-363C8FDCF68F}"/>
              </a:ext>
            </a:extLst>
          </p:cNvPr>
          <p:cNvSpPr>
            <a:spLocks noGrp="1"/>
          </p:cNvSpPr>
          <p:nvPr>
            <p:ph type="title"/>
          </p:nvPr>
        </p:nvSpPr>
        <p:spPr/>
        <p:txBody>
          <a:bodyPr/>
          <a:lstStyle/>
          <a:p>
            <a:r>
              <a:rPr lang="en-US"/>
              <a:t>Note </a:t>
            </a:r>
            <a:r>
              <a:rPr lang="en-US" sz="2000" b="0"/>
              <a:t>(2 of 2)</a:t>
            </a:r>
            <a:endParaRPr lang="en-US" b="0"/>
          </a:p>
        </p:txBody>
      </p:sp>
      <p:sp>
        <p:nvSpPr>
          <p:cNvPr id="3" name="Content Placeholder 2">
            <a:extLst>
              <a:ext uri="{FF2B5EF4-FFF2-40B4-BE49-F238E27FC236}">
                <a16:creationId xmlns:a16="http://schemas.microsoft.com/office/drawing/2014/main" id="{47DB79C0-5A55-4EF3-A750-E11D585D92CF}"/>
              </a:ext>
            </a:extLst>
          </p:cNvPr>
          <p:cNvSpPr>
            <a:spLocks noGrp="1"/>
          </p:cNvSpPr>
          <p:nvPr>
            <p:ph sz="quarter" idx="13"/>
          </p:nvPr>
        </p:nvSpPr>
        <p:spPr>
          <a:xfrm>
            <a:off x="457200" y="1556327"/>
            <a:ext cx="8229600" cy="1644073"/>
          </a:xfrm>
        </p:spPr>
        <p:txBody>
          <a:bodyPr/>
          <a:lstStyle/>
          <a:p>
            <a:pPr marL="432" indent="0">
              <a:buNone/>
            </a:pPr>
            <a:r>
              <a:rPr lang="en-US" dirty="0"/>
              <a:t>If the </a:t>
            </a:r>
            <a:r>
              <a:rPr lang="en-US" b="1" dirty="0"/>
              <a:t>loop-continuation-condition</a:t>
            </a:r>
            <a:r>
              <a:rPr lang="en-US" dirty="0"/>
              <a:t> in a </a:t>
            </a:r>
            <a:r>
              <a:rPr lang="en-US" b="1" dirty="0">
                <a:latin typeface="Courier New" panose="02070309020205020404" pitchFamily="49" charset="0"/>
                <a:cs typeface="Courier New" panose="02070309020205020404" pitchFamily="49" charset="0"/>
              </a:rPr>
              <a:t>for</a:t>
            </a:r>
            <a:r>
              <a:rPr lang="en-US" dirty="0"/>
              <a:t> loop is omitted, it is implicitly true. Thus the statement given below in (a), which is an infinite loop, is correct. Nevertheless, it is better to use the equivalent loop in (b) to avoid confusion:</a:t>
            </a:r>
          </a:p>
        </p:txBody>
      </p:sp>
      <p:pic>
        <p:nvPicPr>
          <p:cNvPr id="8" name="Picture 7" descr="Two text boxes are connected by a double line labeled equivalent. For long description in Notes pane, press F6.">
            <a:extLst>
              <a:ext uri="{FF2B5EF4-FFF2-40B4-BE49-F238E27FC236}">
                <a16:creationId xmlns:a16="http://schemas.microsoft.com/office/drawing/2014/main" id="{A4F33589-84A8-4199-9451-930D3AAF5CDD}"/>
              </a:ext>
            </a:extLst>
          </p:cNvPr>
          <p:cNvPicPr>
            <a:picLocks noChangeAspect="1"/>
          </p:cNvPicPr>
          <p:nvPr/>
        </p:nvPicPr>
        <p:blipFill>
          <a:blip r:embed="rId3"/>
          <a:stretch>
            <a:fillRect/>
          </a:stretch>
        </p:blipFill>
        <p:spPr>
          <a:xfrm>
            <a:off x="537927" y="3559189"/>
            <a:ext cx="8068144" cy="1541912"/>
          </a:xfrm>
          <a:prstGeom prst="rect">
            <a:avLst/>
          </a:prstGeom>
        </p:spPr>
      </p:pic>
    </p:spTree>
    <p:extLst>
      <p:ext uri="{BB962C8B-B14F-4D97-AF65-F5344CB8AC3E}">
        <p14:creationId xmlns:p14="http://schemas.microsoft.com/office/powerpoint/2010/main" val="1991031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6DD0-C51C-476E-91EC-6B6D6834DDC7}"/>
              </a:ext>
            </a:extLst>
          </p:cNvPr>
          <p:cNvSpPr>
            <a:spLocks noGrp="1"/>
          </p:cNvSpPr>
          <p:nvPr>
            <p:ph type="title"/>
          </p:nvPr>
        </p:nvSpPr>
        <p:spPr/>
        <p:txBody>
          <a:bodyPr/>
          <a:lstStyle/>
          <a:p>
            <a:r>
              <a:rPr lang="en-US" dirty="0"/>
              <a:t>Caution </a:t>
            </a:r>
            <a:r>
              <a:rPr lang="en-US" sz="2000" b="0" dirty="0"/>
              <a:t>(2 of 3)</a:t>
            </a:r>
            <a:endParaRPr lang="en-US" b="0" dirty="0"/>
          </a:p>
        </p:txBody>
      </p:sp>
      <p:sp>
        <p:nvSpPr>
          <p:cNvPr id="3" name="Content Placeholder 2">
            <a:extLst>
              <a:ext uri="{FF2B5EF4-FFF2-40B4-BE49-F238E27FC236}">
                <a16:creationId xmlns:a16="http://schemas.microsoft.com/office/drawing/2014/main" id="{7D2EBF53-FB26-4A66-A57E-1E25D2BEF9FE}"/>
              </a:ext>
            </a:extLst>
          </p:cNvPr>
          <p:cNvSpPr>
            <a:spLocks noGrp="1"/>
          </p:cNvSpPr>
          <p:nvPr>
            <p:ph sz="quarter" idx="13"/>
          </p:nvPr>
        </p:nvSpPr>
        <p:spPr>
          <a:xfrm>
            <a:off x="457200" y="1556327"/>
            <a:ext cx="8229600" cy="918859"/>
          </a:xfrm>
        </p:spPr>
        <p:txBody>
          <a:bodyPr/>
          <a:lstStyle/>
          <a:p>
            <a:pPr marL="432" indent="0">
              <a:buNone/>
            </a:pPr>
            <a:r>
              <a:rPr lang="en-US" dirty="0"/>
              <a:t>Adding a semicolon at the end of the </a:t>
            </a:r>
            <a:r>
              <a:rPr lang="en-US" b="1" dirty="0">
                <a:latin typeface="Courier New" panose="02070309020205020404" pitchFamily="49" charset="0"/>
                <a:cs typeface="Courier New" panose="02070309020205020404" pitchFamily="49" charset="0"/>
              </a:rPr>
              <a:t>for</a:t>
            </a:r>
            <a:r>
              <a:rPr lang="en-US" dirty="0"/>
              <a:t> clause before the loop body is a common mistake, as shown below:</a:t>
            </a:r>
          </a:p>
        </p:txBody>
      </p:sp>
      <p:pic>
        <p:nvPicPr>
          <p:cNvPr id="7" name="Picture 6" descr="An arrow extends from Logic Error to for opening parenthesis int i = 0 semicolon i less than 10 semicolon i + + closing parenthesis semicolon.">
            <a:extLst>
              <a:ext uri="{FF2B5EF4-FFF2-40B4-BE49-F238E27FC236}">
                <a16:creationId xmlns:a16="http://schemas.microsoft.com/office/drawing/2014/main" id="{352A881E-66F5-4660-A9C0-5365854830B6}"/>
              </a:ext>
            </a:extLst>
          </p:cNvPr>
          <p:cNvPicPr>
            <a:picLocks noChangeAspect="1"/>
          </p:cNvPicPr>
          <p:nvPr/>
        </p:nvPicPr>
        <p:blipFill>
          <a:blip r:embed="rId2"/>
          <a:stretch>
            <a:fillRect/>
          </a:stretch>
        </p:blipFill>
        <p:spPr>
          <a:xfrm>
            <a:off x="1229054" y="2811717"/>
            <a:ext cx="6685891" cy="2953656"/>
          </a:xfrm>
          <a:prstGeom prst="rect">
            <a:avLst/>
          </a:prstGeom>
        </p:spPr>
      </p:pic>
    </p:spTree>
    <p:extLst>
      <p:ext uri="{BB962C8B-B14F-4D97-AF65-F5344CB8AC3E}">
        <p14:creationId xmlns:p14="http://schemas.microsoft.com/office/powerpoint/2010/main" val="2707068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6DD0-C51C-476E-91EC-6B6D6834DDC7}"/>
              </a:ext>
            </a:extLst>
          </p:cNvPr>
          <p:cNvSpPr>
            <a:spLocks noGrp="1"/>
          </p:cNvSpPr>
          <p:nvPr>
            <p:ph type="title"/>
          </p:nvPr>
        </p:nvSpPr>
        <p:spPr/>
        <p:txBody>
          <a:bodyPr/>
          <a:lstStyle/>
          <a:p>
            <a:r>
              <a:rPr lang="en-US" dirty="0"/>
              <a:t>Caution </a:t>
            </a:r>
            <a:r>
              <a:rPr lang="en-US" sz="2000" b="0" dirty="0"/>
              <a:t>(3 of 3)</a:t>
            </a:r>
            <a:endParaRPr lang="en-US" b="0" dirty="0"/>
          </a:p>
        </p:txBody>
      </p:sp>
      <p:sp>
        <p:nvSpPr>
          <p:cNvPr id="5" name="Content Placeholder 4">
            <a:extLst>
              <a:ext uri="{FF2B5EF4-FFF2-40B4-BE49-F238E27FC236}">
                <a16:creationId xmlns:a16="http://schemas.microsoft.com/office/drawing/2014/main" id="{6C79157E-0C69-4B74-80E2-CDC50FF53C21}"/>
              </a:ext>
            </a:extLst>
          </p:cNvPr>
          <p:cNvSpPr>
            <a:spLocks noGrp="1"/>
          </p:cNvSpPr>
          <p:nvPr>
            <p:ph sz="quarter" idx="13"/>
          </p:nvPr>
        </p:nvSpPr>
        <p:spPr>
          <a:xfrm>
            <a:off x="457200" y="1552576"/>
            <a:ext cx="8080310" cy="537482"/>
          </a:xfrm>
        </p:spPr>
        <p:txBody>
          <a:bodyPr/>
          <a:lstStyle/>
          <a:p>
            <a:pPr marL="432" indent="0">
              <a:buNone/>
            </a:pPr>
            <a:r>
              <a:rPr lang="en-US" sz="2200"/>
              <a:t>Similarly, the following loop is also wrong:</a:t>
            </a:r>
          </a:p>
        </p:txBody>
      </p:sp>
      <p:pic>
        <p:nvPicPr>
          <p:cNvPr id="7" name="Picture 6" descr="An arrow extends from Logic Error to while opening parenthesis i is less than 10 closing parenthesis semicolon.">
            <a:extLst>
              <a:ext uri="{FF2B5EF4-FFF2-40B4-BE49-F238E27FC236}">
                <a16:creationId xmlns:a16="http://schemas.microsoft.com/office/drawing/2014/main" id="{2FE1DA3A-3DE9-4C13-9804-0DD510644700}"/>
              </a:ext>
            </a:extLst>
          </p:cNvPr>
          <p:cNvPicPr>
            <a:picLocks noChangeAspect="1"/>
          </p:cNvPicPr>
          <p:nvPr/>
        </p:nvPicPr>
        <p:blipFill>
          <a:blip r:embed="rId2"/>
          <a:stretch>
            <a:fillRect/>
          </a:stretch>
        </p:blipFill>
        <p:spPr>
          <a:xfrm>
            <a:off x="584750" y="2230713"/>
            <a:ext cx="2761727" cy="1335140"/>
          </a:xfrm>
          <a:prstGeom prst="rect">
            <a:avLst/>
          </a:prstGeom>
        </p:spPr>
      </p:pic>
      <p:sp>
        <p:nvSpPr>
          <p:cNvPr id="8" name="Content Placeholder 7">
            <a:extLst>
              <a:ext uri="{FF2B5EF4-FFF2-40B4-BE49-F238E27FC236}">
                <a16:creationId xmlns:a16="http://schemas.microsoft.com/office/drawing/2014/main" id="{682BF3A5-7DB8-433D-9E8B-9B55301BECA0}"/>
              </a:ext>
            </a:extLst>
          </p:cNvPr>
          <p:cNvSpPr>
            <a:spLocks noGrp="1"/>
          </p:cNvSpPr>
          <p:nvPr>
            <p:ph sz="quarter" idx="15"/>
          </p:nvPr>
        </p:nvSpPr>
        <p:spPr>
          <a:xfrm>
            <a:off x="457200" y="3706509"/>
            <a:ext cx="8208000" cy="865491"/>
          </a:xfrm>
        </p:spPr>
        <p:txBody>
          <a:bodyPr/>
          <a:lstStyle/>
          <a:p>
            <a:pPr marL="432" indent="0">
              <a:buNone/>
            </a:pPr>
            <a:r>
              <a:rPr lang="en-US" sz="2200"/>
              <a:t>In the case of the </a:t>
            </a:r>
            <a:r>
              <a:rPr lang="en-US" sz="2200">
                <a:latin typeface="Courier New" panose="02070309020205020404" pitchFamily="49" charset="0"/>
                <a:cs typeface="Courier New" panose="02070309020205020404" pitchFamily="49" charset="0"/>
              </a:rPr>
              <a:t>do</a:t>
            </a:r>
            <a:r>
              <a:rPr lang="en-US" sz="2200"/>
              <a:t> loop, the following semicolon is needed to end the loop.</a:t>
            </a:r>
          </a:p>
        </p:txBody>
      </p:sp>
      <p:pic>
        <p:nvPicPr>
          <p:cNvPr id="14" name="Picture 13" descr="An arrow extends from Correct to closing braces while opening parenthesis i is less than 10 closing parenthesis semicolon.">
            <a:extLst>
              <a:ext uri="{FF2B5EF4-FFF2-40B4-BE49-F238E27FC236}">
                <a16:creationId xmlns:a16="http://schemas.microsoft.com/office/drawing/2014/main" id="{A734B80D-7820-46FC-9874-52443B43362F}"/>
              </a:ext>
            </a:extLst>
          </p:cNvPr>
          <p:cNvPicPr>
            <a:picLocks noChangeAspect="1"/>
          </p:cNvPicPr>
          <p:nvPr/>
        </p:nvPicPr>
        <p:blipFill>
          <a:blip r:embed="rId3"/>
          <a:stretch>
            <a:fillRect/>
          </a:stretch>
        </p:blipFill>
        <p:spPr>
          <a:xfrm>
            <a:off x="571498" y="4696877"/>
            <a:ext cx="3432345" cy="1377815"/>
          </a:xfrm>
          <a:prstGeom prst="rect">
            <a:avLst/>
          </a:prstGeom>
        </p:spPr>
      </p:pic>
    </p:spTree>
    <p:extLst>
      <p:ext uri="{BB962C8B-B14F-4D97-AF65-F5344CB8AC3E}">
        <p14:creationId xmlns:p14="http://schemas.microsoft.com/office/powerpoint/2010/main" val="281488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CB5A-723E-48BF-8E0A-A03F7B34E60E}"/>
              </a:ext>
            </a:extLst>
          </p:cNvPr>
          <p:cNvSpPr>
            <a:spLocks noGrp="1"/>
          </p:cNvSpPr>
          <p:nvPr>
            <p:ph type="title"/>
          </p:nvPr>
        </p:nvSpPr>
        <p:spPr/>
        <p:txBody>
          <a:bodyPr/>
          <a:lstStyle/>
          <a:p>
            <a:r>
              <a:rPr lang="en-US" dirty="0"/>
              <a:t>Which Loop to Use?</a:t>
            </a:r>
          </a:p>
        </p:txBody>
      </p:sp>
      <p:sp>
        <p:nvSpPr>
          <p:cNvPr id="3" name="Content Placeholder 2">
            <a:extLst>
              <a:ext uri="{FF2B5EF4-FFF2-40B4-BE49-F238E27FC236}">
                <a16:creationId xmlns:a16="http://schemas.microsoft.com/office/drawing/2014/main" id="{87FE641E-5398-4D56-8A23-AC224A5D2370}"/>
              </a:ext>
            </a:extLst>
          </p:cNvPr>
          <p:cNvSpPr>
            <a:spLocks noGrp="1"/>
          </p:cNvSpPr>
          <p:nvPr>
            <p:ph sz="quarter" idx="13"/>
          </p:nvPr>
        </p:nvSpPr>
        <p:spPr>
          <a:xfrm>
            <a:off x="457199" y="1552574"/>
            <a:ext cx="8229599" cy="1224000"/>
          </a:xfrm>
        </p:spPr>
        <p:txBody>
          <a:bodyPr/>
          <a:lstStyle/>
          <a:p>
            <a:pPr marL="432" indent="0">
              <a:buNone/>
            </a:pPr>
            <a:r>
              <a:rPr lang="en-US" sz="1800" dirty="0"/>
              <a:t>The three forms of loop statements, </a:t>
            </a:r>
            <a:r>
              <a:rPr lang="en-US" sz="1800" b="1" dirty="0">
                <a:latin typeface="Courier New" panose="02070309020205020404" pitchFamily="49" charset="0"/>
                <a:cs typeface="Courier New" panose="02070309020205020404" pitchFamily="49" charset="0"/>
              </a:rPr>
              <a:t>while</a:t>
            </a:r>
            <a:r>
              <a:rPr lang="en-US" sz="1800" dirty="0"/>
              <a:t>, </a:t>
            </a:r>
            <a:r>
              <a:rPr lang="en-US" sz="1800" b="1" dirty="0">
                <a:latin typeface="Courier New" panose="02070309020205020404" pitchFamily="49" charset="0"/>
                <a:cs typeface="Courier New" panose="02070309020205020404" pitchFamily="49" charset="0"/>
              </a:rPr>
              <a:t>do-while</a:t>
            </a:r>
            <a:r>
              <a:rPr lang="en-US" sz="1800" dirty="0"/>
              <a:t>, and </a:t>
            </a:r>
            <a:r>
              <a:rPr lang="en-US" sz="1800" b="1" dirty="0">
                <a:latin typeface="Courier New" panose="02070309020205020404" pitchFamily="49" charset="0"/>
                <a:cs typeface="Courier New" panose="02070309020205020404" pitchFamily="49" charset="0"/>
              </a:rPr>
              <a:t>for</a:t>
            </a:r>
            <a:r>
              <a:rPr lang="en-US" sz="1800" dirty="0"/>
              <a:t>, are expressively equivalent; that is, you can write a loop in any of these three forms. For example, a </a:t>
            </a:r>
            <a:r>
              <a:rPr lang="en-US" sz="1800" b="1" dirty="0">
                <a:latin typeface="Courier New" panose="02070309020205020404" pitchFamily="49" charset="0"/>
                <a:cs typeface="Courier New" panose="02070309020205020404" pitchFamily="49" charset="0"/>
              </a:rPr>
              <a:t>while</a:t>
            </a:r>
            <a:r>
              <a:rPr lang="en-US" sz="1800" dirty="0"/>
              <a:t> loop in (a) in the following figure can always be converted into the following </a:t>
            </a:r>
            <a:r>
              <a:rPr lang="en-US" sz="1800" b="1" dirty="0">
                <a:latin typeface="Courier New" panose="02070309020205020404" pitchFamily="49" charset="0"/>
                <a:cs typeface="Courier New" panose="02070309020205020404" pitchFamily="49" charset="0"/>
              </a:rPr>
              <a:t>for</a:t>
            </a:r>
            <a:r>
              <a:rPr lang="en-US" sz="1800" dirty="0"/>
              <a:t> loop in (b):</a:t>
            </a:r>
          </a:p>
        </p:txBody>
      </p:sp>
      <p:pic>
        <p:nvPicPr>
          <p:cNvPr id="12" name="Picture 11" descr="Two text boxes are connected by a double line labeled equivalent. For long description in Notes pane, press F6.">
            <a:extLst>
              <a:ext uri="{FF2B5EF4-FFF2-40B4-BE49-F238E27FC236}">
                <a16:creationId xmlns:a16="http://schemas.microsoft.com/office/drawing/2014/main" id="{52D725E7-EEE5-45B2-9967-0B7245784CEF}"/>
              </a:ext>
            </a:extLst>
          </p:cNvPr>
          <p:cNvPicPr>
            <a:picLocks noChangeAspect="1"/>
          </p:cNvPicPr>
          <p:nvPr/>
        </p:nvPicPr>
        <p:blipFill>
          <a:blip r:embed="rId3"/>
          <a:stretch>
            <a:fillRect/>
          </a:stretch>
        </p:blipFill>
        <p:spPr>
          <a:xfrm>
            <a:off x="468066" y="2911207"/>
            <a:ext cx="8154861" cy="929569"/>
          </a:xfrm>
          <a:prstGeom prst="rect">
            <a:avLst/>
          </a:prstGeom>
        </p:spPr>
      </p:pic>
      <p:sp>
        <p:nvSpPr>
          <p:cNvPr id="5" name="Content Placeholder 4">
            <a:extLst>
              <a:ext uri="{FF2B5EF4-FFF2-40B4-BE49-F238E27FC236}">
                <a16:creationId xmlns:a16="http://schemas.microsoft.com/office/drawing/2014/main" id="{EEB82BAE-75C9-4088-86C9-C644AC834A57}"/>
              </a:ext>
            </a:extLst>
          </p:cNvPr>
          <p:cNvSpPr>
            <a:spLocks noGrp="1"/>
          </p:cNvSpPr>
          <p:nvPr>
            <p:ph sz="quarter" idx="15"/>
          </p:nvPr>
        </p:nvSpPr>
        <p:spPr>
          <a:xfrm>
            <a:off x="457200" y="3972082"/>
            <a:ext cx="8208000" cy="972000"/>
          </a:xfrm>
        </p:spPr>
        <p:txBody>
          <a:bodyPr/>
          <a:lstStyle/>
          <a:p>
            <a:pPr marL="432" indent="0">
              <a:buNone/>
            </a:pPr>
            <a:r>
              <a:rPr lang="en-US" sz="1800" dirty="0"/>
              <a:t>A </a:t>
            </a:r>
            <a:r>
              <a:rPr lang="en-US" sz="1800" dirty="0">
                <a:latin typeface="Courier New" panose="02070309020205020404" pitchFamily="49" charset="0"/>
                <a:cs typeface="Courier New" panose="02070309020205020404" pitchFamily="49" charset="0"/>
              </a:rPr>
              <a:t>for</a:t>
            </a:r>
            <a:r>
              <a:rPr lang="en-US" sz="1800" dirty="0"/>
              <a:t> loop in (a) in the following figure can generally be converted into the following </a:t>
            </a:r>
            <a:r>
              <a:rPr lang="en-US" sz="1800" dirty="0">
                <a:latin typeface="Courier New" panose="02070309020205020404" pitchFamily="49" charset="0"/>
                <a:cs typeface="Courier New" panose="02070309020205020404" pitchFamily="49" charset="0"/>
              </a:rPr>
              <a:t>while</a:t>
            </a:r>
            <a:r>
              <a:rPr lang="en-US" sz="1800" dirty="0"/>
              <a:t> loop in (b) except in certain special cases (see Review Question 3.19 for one of them):</a:t>
            </a:r>
          </a:p>
        </p:txBody>
      </p:sp>
      <p:pic>
        <p:nvPicPr>
          <p:cNvPr id="14" name="Picture 13" descr="Two text boxes are connected by a double line labeled equivalent. For long description in Notes pane, press F6.">
            <a:extLst>
              <a:ext uri="{FF2B5EF4-FFF2-40B4-BE49-F238E27FC236}">
                <a16:creationId xmlns:a16="http://schemas.microsoft.com/office/drawing/2014/main" id="{2B05A101-0637-450C-AA1D-4CACABFA3CEB}"/>
              </a:ext>
            </a:extLst>
          </p:cNvPr>
          <p:cNvPicPr>
            <a:picLocks noChangeAspect="1"/>
          </p:cNvPicPr>
          <p:nvPr/>
        </p:nvPicPr>
        <p:blipFill>
          <a:blip r:embed="rId4"/>
          <a:stretch>
            <a:fillRect/>
          </a:stretch>
        </p:blipFill>
        <p:spPr>
          <a:xfrm>
            <a:off x="748088" y="5027599"/>
            <a:ext cx="7647823" cy="1255523"/>
          </a:xfrm>
          <a:prstGeom prst="rect">
            <a:avLst/>
          </a:prstGeom>
        </p:spPr>
      </p:pic>
    </p:spTree>
    <p:extLst>
      <p:ext uri="{BB962C8B-B14F-4D97-AF65-F5344CB8AC3E}">
        <p14:creationId xmlns:p14="http://schemas.microsoft.com/office/powerpoint/2010/main" val="15011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F234-7322-4ECB-9D6D-B7E45591CEB4}"/>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63628C7E-F917-4017-A93B-92687FE366AF}"/>
              </a:ext>
            </a:extLst>
          </p:cNvPr>
          <p:cNvSpPr>
            <a:spLocks noGrp="1"/>
          </p:cNvSpPr>
          <p:nvPr>
            <p:ph sz="quarter" idx="13"/>
          </p:nvPr>
        </p:nvSpPr>
        <p:spPr>
          <a:xfrm>
            <a:off x="457200" y="1554920"/>
            <a:ext cx="8232775" cy="3422194"/>
          </a:xfrm>
        </p:spPr>
        <p:txBody>
          <a:bodyPr/>
          <a:lstStyle/>
          <a:p>
            <a:pPr marL="432" indent="0">
              <a:buNone/>
            </a:pPr>
            <a:r>
              <a:rPr lang="en-US" dirty="0"/>
              <a:t>Use the one that is most intuitive and comfortable for you. In general, a for loop may be used if the number of repetitions is known, as, for example, when you need to print a message 100 times. A </a:t>
            </a:r>
            <a:r>
              <a:rPr lang="en-US" dirty="0">
                <a:cs typeface="Courier New" panose="02070309020205020404" pitchFamily="49" charset="0"/>
              </a:rPr>
              <a:t>while</a:t>
            </a:r>
            <a:r>
              <a:rPr lang="en-US" dirty="0"/>
              <a:t> loop may be used if the number of repetitions is not known, as in the case of reading the numbers until the input is 0. A </a:t>
            </a:r>
            <a:r>
              <a:rPr lang="en-US" dirty="0">
                <a:cs typeface="Courier New" panose="02070309020205020404" pitchFamily="49" charset="0"/>
              </a:rPr>
              <a:t>do-while</a:t>
            </a:r>
            <a:r>
              <a:rPr lang="en-US" dirty="0"/>
              <a:t> loop can be used to replace a </a:t>
            </a:r>
            <a:r>
              <a:rPr lang="en-US" dirty="0">
                <a:cs typeface="Courier New" panose="02070309020205020404" pitchFamily="49" charset="0"/>
              </a:rPr>
              <a:t>while</a:t>
            </a:r>
            <a:r>
              <a:rPr lang="en-US" dirty="0"/>
              <a:t> loop if the loop body has to be executed before testing the continuation condition.</a:t>
            </a:r>
          </a:p>
        </p:txBody>
      </p:sp>
    </p:spTree>
    <p:extLst>
      <p:ext uri="{BB962C8B-B14F-4D97-AF65-F5344CB8AC3E}">
        <p14:creationId xmlns:p14="http://schemas.microsoft.com/office/powerpoint/2010/main" val="1947702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fld id="{7D0982E3-C58C-4879-B8FB-656DE1947351}" type="slidenum">
              <a:rPr lang="en-US" altLang="en-US" sz="1400"/>
              <a:pPr/>
              <a:t>39</a:t>
            </a:fld>
            <a:endParaRPr lang="en-US" altLang="en-US" sz="1400"/>
          </a:p>
        </p:txBody>
      </p:sp>
      <p:sp>
        <p:nvSpPr>
          <p:cNvPr id="23555" name="Rectangle 2"/>
          <p:cNvSpPr>
            <a:spLocks noGrp="1" noChangeArrowheads="1"/>
          </p:cNvSpPr>
          <p:nvPr>
            <p:ph type="title"/>
          </p:nvPr>
        </p:nvSpPr>
        <p:spPr>
          <a:xfrm>
            <a:off x="228600" y="228600"/>
            <a:ext cx="8534400" cy="1143000"/>
          </a:xfrm>
        </p:spPr>
        <p:txBody>
          <a:bodyPr/>
          <a:lstStyle/>
          <a:p>
            <a:pPr>
              <a:defRPr/>
            </a:pPr>
            <a:r>
              <a:rPr lang="en-US">
                <a:ea typeface="ＭＳ Ｐゴシック" charset="0"/>
              </a:rPr>
              <a:t>Nested Loops </a:t>
            </a:r>
          </a:p>
        </p:txBody>
      </p:sp>
      <p:sp>
        <p:nvSpPr>
          <p:cNvPr id="23556" name="Rectangle 3"/>
          <p:cNvSpPr>
            <a:spLocks noGrp="1" noChangeArrowheads="1"/>
          </p:cNvSpPr>
          <p:nvPr>
            <p:ph type="body" idx="1"/>
          </p:nvPr>
        </p:nvSpPr>
        <p:spPr>
          <a:xfrm>
            <a:off x="228600" y="1600200"/>
            <a:ext cx="8686800" cy="1444625"/>
          </a:xfrm>
        </p:spPr>
        <p:txBody>
          <a:bodyPr/>
          <a:lstStyle/>
          <a:p>
            <a:pPr marL="0" indent="0">
              <a:buFont typeface="Monotype Sorts" charset="0"/>
              <a:buNone/>
              <a:defRPr/>
            </a:pPr>
            <a:r>
              <a:rPr lang="en-US" sz="3400" dirty="0">
                <a:ea typeface="ＭＳ Ｐゴシック" charset="0"/>
                <a:cs typeface="Courier New" charset="0"/>
              </a:rPr>
              <a:t>Problem: </a:t>
            </a:r>
            <a:r>
              <a:rPr lang="en-US" sz="1600" dirty="0">
                <a:ea typeface="ＭＳ Ｐゴシック" charset="0"/>
                <a:cs typeface="Courier New" charset="0"/>
              </a:rPr>
              <a:t>Write a program that uses nested for loops to print a </a:t>
            </a:r>
          </a:p>
          <a:p>
            <a:pPr marL="0" indent="0">
              <a:buFont typeface="Monotype Sorts" charset="0"/>
              <a:buNone/>
              <a:defRPr/>
            </a:pPr>
            <a:r>
              <a:rPr lang="en-US" sz="1600" dirty="0">
                <a:ea typeface="ＭＳ Ｐゴシック" charset="0"/>
                <a:cs typeface="Courier New" charset="0"/>
              </a:rPr>
              <a:t>	</a:t>
            </a:r>
            <a:r>
              <a:rPr lang="en-US" sz="1600">
                <a:ea typeface="ＭＳ Ｐゴシック" charset="0"/>
                <a:cs typeface="Courier New" charset="0"/>
              </a:rPr>
              <a:t>	        </a:t>
            </a:r>
            <a:r>
              <a:rPr lang="en-US" sz="3400">
                <a:ea typeface="ＭＳ Ｐゴシック" charset="0"/>
                <a:cs typeface="Courier New" charset="0"/>
              </a:rPr>
              <a:t>Multiplication </a:t>
            </a:r>
            <a:r>
              <a:rPr lang="en-US" sz="3400" dirty="0">
                <a:ea typeface="ＭＳ Ｐゴシック" charset="0"/>
                <a:cs typeface="Courier New" charset="0"/>
              </a:rPr>
              <a:t>table</a:t>
            </a:r>
          </a:p>
        </p:txBody>
      </p:sp>
      <p:graphicFrame>
        <p:nvGraphicFramePr>
          <p:cNvPr id="2" name="Table 1"/>
          <p:cNvGraphicFramePr>
            <a:graphicFrameLocks noGrp="1"/>
          </p:cNvGraphicFramePr>
          <p:nvPr/>
        </p:nvGraphicFramePr>
        <p:xfrm>
          <a:off x="1268413" y="2814638"/>
          <a:ext cx="6096000" cy="37084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tblGrid>
              <a:tr h="370840">
                <a:tc>
                  <a:txBody>
                    <a:bodyPr/>
                    <a:lstStyle/>
                    <a:p>
                      <a:pPr algn="ctr"/>
                      <a:endParaRPr lang="en-US" dirty="0"/>
                    </a:p>
                  </a:txBody>
                  <a:tcPr/>
                </a:tc>
                <a:tc>
                  <a:txBody>
                    <a:bodyPr/>
                    <a:lstStyle/>
                    <a:p>
                      <a:pPr algn="ctr"/>
                      <a:r>
                        <a:rPr lang="en-US" dirty="0"/>
                        <a:t>1</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2</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3</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4</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5</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6</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7</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8</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tc>
                  <a:txBody>
                    <a:bodyPr/>
                    <a:lstStyle/>
                    <a:p>
                      <a:pPr algn="ctr"/>
                      <a:r>
                        <a:rPr lang="en-US" dirty="0"/>
                        <a:t>9</a:t>
                      </a:r>
                      <a:endParaRPr lang="en-US" dirty="0">
                        <a:solidFill>
                          <a:srgbClr val="FF0000"/>
                        </a:solidFill>
                      </a:endParaRP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t>1</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1</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en-US" dirty="0"/>
                        <a:t>2</a:t>
                      </a:r>
                    </a:p>
                  </a:txBody>
                  <a:tcPr>
                    <a:lnT w="12700" cap="flat" cmpd="sng" algn="ctr">
                      <a:solidFill>
                        <a:scrgbClr r="0" g="0" b="0"/>
                      </a:solidFill>
                      <a:prstDash val="solid"/>
                      <a:round/>
                      <a:headEnd type="none" w="med" len="med"/>
                      <a:tailEnd type="none" w="med" len="med"/>
                    </a:lnT>
                  </a:tcPr>
                </a:tc>
                <a:tc>
                  <a:txBody>
                    <a:bodyPr/>
                    <a:lstStyle/>
                    <a:p>
                      <a:pPr algn="ctr"/>
                      <a:r>
                        <a:rPr lang="en-US" dirty="0"/>
                        <a:t>3</a:t>
                      </a:r>
                    </a:p>
                  </a:txBody>
                  <a:tcPr>
                    <a:lnT w="12700" cap="flat" cmpd="sng" algn="ctr">
                      <a:solidFill>
                        <a:scrgbClr r="0" g="0" b="0"/>
                      </a:solidFill>
                      <a:prstDash val="solid"/>
                      <a:round/>
                      <a:headEnd type="none" w="med" len="med"/>
                      <a:tailEnd type="none" w="med" len="med"/>
                    </a:lnT>
                  </a:tcPr>
                </a:tc>
                <a:tc>
                  <a:txBody>
                    <a:bodyPr/>
                    <a:lstStyle/>
                    <a:p>
                      <a:pPr algn="ctr"/>
                      <a:r>
                        <a:rPr lang="en-US" dirty="0"/>
                        <a:t>4</a:t>
                      </a:r>
                    </a:p>
                  </a:txBody>
                  <a:tcPr>
                    <a:lnT w="12700" cap="flat" cmpd="sng" algn="ctr">
                      <a:solidFill>
                        <a:scrgbClr r="0" g="0" b="0"/>
                      </a:solidFill>
                      <a:prstDash val="solid"/>
                      <a:round/>
                      <a:headEnd type="none" w="med" len="med"/>
                      <a:tailEnd type="none" w="med" len="med"/>
                    </a:lnT>
                  </a:tcPr>
                </a:tc>
                <a:tc>
                  <a:txBody>
                    <a:bodyPr/>
                    <a:lstStyle/>
                    <a:p>
                      <a:pPr algn="ctr"/>
                      <a:r>
                        <a:rPr lang="en-US" dirty="0"/>
                        <a:t>5</a:t>
                      </a:r>
                    </a:p>
                  </a:txBody>
                  <a:tcPr>
                    <a:lnT w="12700" cap="flat" cmpd="sng" algn="ctr">
                      <a:solidFill>
                        <a:scrgbClr r="0" g="0" b="0"/>
                      </a:solidFill>
                      <a:prstDash val="solid"/>
                      <a:round/>
                      <a:headEnd type="none" w="med" len="med"/>
                      <a:tailEnd type="none" w="med" len="med"/>
                    </a:lnT>
                  </a:tcPr>
                </a:tc>
                <a:tc>
                  <a:txBody>
                    <a:bodyPr/>
                    <a:lstStyle/>
                    <a:p>
                      <a:pPr algn="ctr"/>
                      <a:r>
                        <a:rPr lang="en-US" dirty="0"/>
                        <a:t>6</a:t>
                      </a:r>
                    </a:p>
                  </a:txBody>
                  <a:tcPr>
                    <a:lnT w="12700" cap="flat" cmpd="sng" algn="ctr">
                      <a:solidFill>
                        <a:scrgbClr r="0" g="0" b="0"/>
                      </a:solidFill>
                      <a:prstDash val="solid"/>
                      <a:round/>
                      <a:headEnd type="none" w="med" len="med"/>
                      <a:tailEnd type="none" w="med" len="med"/>
                    </a:lnT>
                  </a:tcPr>
                </a:tc>
                <a:tc>
                  <a:txBody>
                    <a:bodyPr/>
                    <a:lstStyle/>
                    <a:p>
                      <a:pPr algn="ctr"/>
                      <a:r>
                        <a:rPr lang="en-US" dirty="0"/>
                        <a:t>7</a:t>
                      </a:r>
                    </a:p>
                  </a:txBody>
                  <a:tcPr>
                    <a:lnT w="12700" cap="flat" cmpd="sng" algn="ctr">
                      <a:solidFill>
                        <a:scrgbClr r="0" g="0" b="0"/>
                      </a:solidFill>
                      <a:prstDash val="solid"/>
                      <a:round/>
                      <a:headEnd type="none" w="med" len="med"/>
                      <a:tailEnd type="none" w="med" len="med"/>
                    </a:lnT>
                  </a:tcPr>
                </a:tc>
                <a:tc>
                  <a:txBody>
                    <a:bodyPr/>
                    <a:lstStyle/>
                    <a:p>
                      <a:pPr algn="ctr"/>
                      <a:r>
                        <a:rPr lang="en-US" dirty="0"/>
                        <a:t>8</a:t>
                      </a:r>
                    </a:p>
                  </a:txBody>
                  <a:tcPr>
                    <a:lnT w="12700" cap="flat" cmpd="sng" algn="ctr">
                      <a:solidFill>
                        <a:scrgbClr r="0" g="0" b="0"/>
                      </a:solidFill>
                      <a:prstDash val="solid"/>
                      <a:round/>
                      <a:headEnd type="none" w="med" len="med"/>
                      <a:tailEnd type="none" w="med" len="med"/>
                    </a:lnT>
                  </a:tcPr>
                </a:tc>
                <a:tc>
                  <a:txBody>
                    <a:bodyPr/>
                    <a:lstStyle/>
                    <a:p>
                      <a:pPr algn="ctr"/>
                      <a:r>
                        <a:rPr lang="en-US" dirty="0"/>
                        <a:t>9</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370840">
                <a:tc>
                  <a:txBody>
                    <a:bodyPr/>
                    <a:lstStyle/>
                    <a:p>
                      <a:pPr algn="ctr"/>
                      <a:r>
                        <a:rPr lang="en-US" dirty="0"/>
                        <a:t>2</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2</a:t>
                      </a:r>
                    </a:p>
                  </a:txBody>
                  <a:tcPr>
                    <a:lnL w="12700" cap="flat" cmpd="sng" algn="ctr">
                      <a:solidFill>
                        <a:scrgbClr r="0" g="0" b="0"/>
                      </a:solidFill>
                      <a:prstDash val="solid"/>
                      <a:round/>
                      <a:headEnd type="none" w="med" len="med"/>
                      <a:tailEnd type="none" w="med" len="med"/>
                    </a:lnL>
                  </a:tcPr>
                </a:tc>
                <a:tc>
                  <a:txBody>
                    <a:bodyPr/>
                    <a:lstStyle/>
                    <a:p>
                      <a:pPr algn="ctr"/>
                      <a:r>
                        <a:rPr lang="en-US" dirty="0"/>
                        <a:t>4</a:t>
                      </a:r>
                    </a:p>
                  </a:txBody>
                  <a:tcPr/>
                </a:tc>
                <a:tc>
                  <a:txBody>
                    <a:bodyPr/>
                    <a:lstStyle/>
                    <a:p>
                      <a:pPr algn="ctr"/>
                      <a:r>
                        <a:rPr lang="en-US" dirty="0"/>
                        <a:t>6</a:t>
                      </a:r>
                    </a:p>
                  </a:txBody>
                  <a:tcPr/>
                </a:tc>
                <a:tc>
                  <a:txBody>
                    <a:bodyPr/>
                    <a:lstStyle/>
                    <a:p>
                      <a:pPr algn="ctr"/>
                      <a:r>
                        <a:rPr lang="en-US" dirty="0"/>
                        <a:t>8</a:t>
                      </a:r>
                    </a:p>
                  </a:txBody>
                  <a:tcPr/>
                </a:tc>
                <a:tc>
                  <a:txBody>
                    <a:bodyPr/>
                    <a:lstStyle/>
                    <a:p>
                      <a:pPr algn="ctr"/>
                      <a:r>
                        <a:rPr lang="en-US" dirty="0"/>
                        <a:t>10</a:t>
                      </a:r>
                    </a:p>
                  </a:txBody>
                  <a:tcPr/>
                </a:tc>
                <a:tc>
                  <a:txBody>
                    <a:bodyPr/>
                    <a:lstStyle/>
                    <a:p>
                      <a:pPr algn="ctr"/>
                      <a:r>
                        <a:rPr lang="en-US" dirty="0"/>
                        <a:t>12</a:t>
                      </a:r>
                    </a:p>
                  </a:txBody>
                  <a:tcPr/>
                </a:tc>
                <a:tc>
                  <a:txBody>
                    <a:bodyPr/>
                    <a:lstStyle/>
                    <a:p>
                      <a:pPr algn="ctr"/>
                      <a:r>
                        <a:rPr lang="en-US" dirty="0"/>
                        <a:t>14</a:t>
                      </a:r>
                    </a:p>
                  </a:txBody>
                  <a:tcPr/>
                </a:tc>
                <a:tc>
                  <a:txBody>
                    <a:bodyPr/>
                    <a:lstStyle/>
                    <a:p>
                      <a:pPr algn="ctr"/>
                      <a:r>
                        <a:rPr lang="en-US" dirty="0"/>
                        <a:t>16</a:t>
                      </a:r>
                    </a:p>
                  </a:txBody>
                  <a:tcPr/>
                </a:tc>
                <a:tc>
                  <a:txBody>
                    <a:bodyPr/>
                    <a:lstStyle/>
                    <a:p>
                      <a:pPr algn="ctr"/>
                      <a:r>
                        <a:rPr lang="en-US" dirty="0"/>
                        <a:t>18</a:t>
                      </a:r>
                    </a:p>
                  </a:txBody>
                  <a:tcPr/>
                </a:tc>
                <a:extLst>
                  <a:ext uri="{0D108BD9-81ED-4DB2-BD59-A6C34878D82A}">
                    <a16:rowId xmlns:a16="http://schemas.microsoft.com/office/drawing/2014/main" val="10002"/>
                  </a:ext>
                </a:extLst>
              </a:tr>
              <a:tr h="370840">
                <a:tc>
                  <a:txBody>
                    <a:bodyPr/>
                    <a:lstStyle/>
                    <a:p>
                      <a:pPr algn="ctr"/>
                      <a:r>
                        <a:rPr lang="en-US" dirty="0"/>
                        <a:t>3</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3</a:t>
                      </a:r>
                    </a:p>
                  </a:txBody>
                  <a:tcPr>
                    <a:lnL w="12700" cap="flat" cmpd="sng" algn="ctr">
                      <a:solidFill>
                        <a:scrgbClr r="0" g="0" b="0"/>
                      </a:solidFill>
                      <a:prstDash val="solid"/>
                      <a:round/>
                      <a:headEnd type="none" w="med" len="med"/>
                      <a:tailEnd type="none" w="med" len="med"/>
                    </a:lnL>
                  </a:tcPr>
                </a:tc>
                <a:tc>
                  <a:txBody>
                    <a:bodyPr/>
                    <a:lstStyle/>
                    <a:p>
                      <a:pPr algn="ctr"/>
                      <a:r>
                        <a:rPr lang="en-US" dirty="0"/>
                        <a:t>6</a:t>
                      </a:r>
                    </a:p>
                  </a:txBody>
                  <a:tcPr/>
                </a:tc>
                <a:tc>
                  <a:txBody>
                    <a:bodyPr/>
                    <a:lstStyle/>
                    <a:p>
                      <a:pPr algn="ctr"/>
                      <a:r>
                        <a:rPr lang="en-US" dirty="0"/>
                        <a:t>9</a:t>
                      </a:r>
                    </a:p>
                  </a:txBody>
                  <a:tcPr/>
                </a:tc>
                <a:tc>
                  <a:txBody>
                    <a:bodyPr/>
                    <a:lstStyle/>
                    <a:p>
                      <a:pPr algn="ctr"/>
                      <a:r>
                        <a:rPr lang="en-US" dirty="0"/>
                        <a:t>12</a:t>
                      </a:r>
                    </a:p>
                  </a:txBody>
                  <a:tcPr/>
                </a:tc>
                <a:tc>
                  <a:txBody>
                    <a:bodyPr/>
                    <a:lstStyle/>
                    <a:p>
                      <a:pPr algn="ctr"/>
                      <a:r>
                        <a:rPr lang="en-US" dirty="0"/>
                        <a:t>15</a:t>
                      </a:r>
                    </a:p>
                  </a:txBody>
                  <a:tcPr/>
                </a:tc>
                <a:tc>
                  <a:txBody>
                    <a:bodyPr/>
                    <a:lstStyle/>
                    <a:p>
                      <a:pPr algn="ctr"/>
                      <a:r>
                        <a:rPr lang="en-US" dirty="0"/>
                        <a:t>18</a:t>
                      </a:r>
                    </a:p>
                  </a:txBody>
                  <a:tcPr/>
                </a:tc>
                <a:tc>
                  <a:txBody>
                    <a:bodyPr/>
                    <a:lstStyle/>
                    <a:p>
                      <a:pPr algn="ctr"/>
                      <a:r>
                        <a:rPr lang="en-US" dirty="0"/>
                        <a:t>21</a:t>
                      </a:r>
                    </a:p>
                  </a:txBody>
                  <a:tcPr/>
                </a:tc>
                <a:tc>
                  <a:txBody>
                    <a:bodyPr/>
                    <a:lstStyle/>
                    <a:p>
                      <a:pPr algn="ctr"/>
                      <a:r>
                        <a:rPr lang="en-US" dirty="0"/>
                        <a:t>24</a:t>
                      </a:r>
                    </a:p>
                  </a:txBody>
                  <a:tcPr/>
                </a:tc>
                <a:tc>
                  <a:txBody>
                    <a:bodyPr/>
                    <a:lstStyle/>
                    <a:p>
                      <a:pPr algn="ctr"/>
                      <a:r>
                        <a:rPr lang="en-US" dirty="0"/>
                        <a:t>27</a:t>
                      </a:r>
                    </a:p>
                  </a:txBody>
                  <a:tcPr/>
                </a:tc>
                <a:extLst>
                  <a:ext uri="{0D108BD9-81ED-4DB2-BD59-A6C34878D82A}">
                    <a16:rowId xmlns:a16="http://schemas.microsoft.com/office/drawing/2014/main" val="10003"/>
                  </a:ext>
                </a:extLst>
              </a:tr>
              <a:tr h="370840">
                <a:tc>
                  <a:txBody>
                    <a:bodyPr/>
                    <a:lstStyle/>
                    <a:p>
                      <a:pPr algn="ctr"/>
                      <a:r>
                        <a:rPr lang="en-US" dirty="0"/>
                        <a:t>4</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8</a:t>
                      </a:r>
                    </a:p>
                  </a:txBody>
                  <a:tcPr>
                    <a:lnL w="12700" cap="flat" cmpd="sng" algn="ctr">
                      <a:solidFill>
                        <a:scrgbClr r="0" g="0" b="0"/>
                      </a:solidFill>
                      <a:prstDash val="solid"/>
                      <a:round/>
                      <a:headEnd type="none" w="med" len="med"/>
                      <a:tailEnd type="none" w="med" len="med"/>
                    </a:lnL>
                  </a:tcPr>
                </a:tc>
                <a:tc>
                  <a:txBody>
                    <a:bodyPr/>
                    <a:lstStyle/>
                    <a:p>
                      <a:pPr algn="ctr"/>
                      <a:r>
                        <a:rPr lang="en-US" dirty="0"/>
                        <a:t>4</a:t>
                      </a:r>
                    </a:p>
                  </a:txBody>
                  <a:tcPr/>
                </a:tc>
                <a:tc>
                  <a:txBody>
                    <a:bodyPr/>
                    <a:lstStyle/>
                    <a:p>
                      <a:pPr algn="ctr"/>
                      <a:r>
                        <a:rPr lang="en-US" dirty="0"/>
                        <a:t>12</a:t>
                      </a:r>
                    </a:p>
                  </a:txBody>
                  <a:tcPr/>
                </a:tc>
                <a:tc>
                  <a:txBody>
                    <a:bodyPr/>
                    <a:lstStyle/>
                    <a:p>
                      <a:pPr algn="ctr"/>
                      <a:r>
                        <a:rPr lang="en-US" dirty="0"/>
                        <a:t>16</a:t>
                      </a:r>
                    </a:p>
                  </a:txBody>
                  <a:tcPr/>
                </a:tc>
                <a:tc>
                  <a:txBody>
                    <a:bodyPr/>
                    <a:lstStyle/>
                    <a:p>
                      <a:pPr algn="ctr"/>
                      <a:r>
                        <a:rPr lang="en-US" dirty="0"/>
                        <a:t>20</a:t>
                      </a:r>
                    </a:p>
                  </a:txBody>
                  <a:tcPr/>
                </a:tc>
                <a:tc>
                  <a:txBody>
                    <a:bodyPr/>
                    <a:lstStyle/>
                    <a:p>
                      <a:pPr algn="ctr"/>
                      <a:r>
                        <a:rPr lang="en-US" dirty="0"/>
                        <a:t>24</a:t>
                      </a:r>
                    </a:p>
                  </a:txBody>
                  <a:tcPr/>
                </a:tc>
                <a:tc>
                  <a:txBody>
                    <a:bodyPr/>
                    <a:lstStyle/>
                    <a:p>
                      <a:pPr algn="ctr"/>
                      <a:r>
                        <a:rPr lang="en-US" dirty="0"/>
                        <a:t>28</a:t>
                      </a:r>
                    </a:p>
                  </a:txBody>
                  <a:tcPr/>
                </a:tc>
                <a:tc>
                  <a:txBody>
                    <a:bodyPr/>
                    <a:lstStyle/>
                    <a:p>
                      <a:pPr algn="ctr"/>
                      <a:r>
                        <a:rPr lang="en-US" dirty="0"/>
                        <a:t>32</a:t>
                      </a:r>
                    </a:p>
                  </a:txBody>
                  <a:tcPr/>
                </a:tc>
                <a:tc>
                  <a:txBody>
                    <a:bodyPr/>
                    <a:lstStyle/>
                    <a:p>
                      <a:pPr algn="ctr"/>
                      <a:r>
                        <a:rPr lang="en-US" dirty="0"/>
                        <a:t>36</a:t>
                      </a:r>
                    </a:p>
                  </a:txBody>
                  <a:tcPr/>
                </a:tc>
                <a:extLst>
                  <a:ext uri="{0D108BD9-81ED-4DB2-BD59-A6C34878D82A}">
                    <a16:rowId xmlns:a16="http://schemas.microsoft.com/office/drawing/2014/main" val="10004"/>
                  </a:ext>
                </a:extLst>
              </a:tr>
              <a:tr h="370840">
                <a:tc>
                  <a:txBody>
                    <a:bodyPr/>
                    <a:lstStyle/>
                    <a:p>
                      <a:pPr algn="ctr"/>
                      <a:r>
                        <a:rPr lang="en-US" dirty="0"/>
                        <a:t>5</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5</a:t>
                      </a:r>
                    </a:p>
                  </a:txBody>
                  <a:tcPr>
                    <a:lnL w="12700" cap="flat" cmpd="sng" algn="ctr">
                      <a:solidFill>
                        <a:scrgbClr r="0" g="0" b="0"/>
                      </a:solidFill>
                      <a:prstDash val="solid"/>
                      <a:round/>
                      <a:headEnd type="none" w="med" len="med"/>
                      <a:tailEnd type="none" w="med" len="med"/>
                    </a:lnL>
                  </a:tcPr>
                </a:tc>
                <a:tc>
                  <a:txBody>
                    <a:bodyPr/>
                    <a:lstStyle/>
                    <a:p>
                      <a:pPr algn="ctr"/>
                      <a:r>
                        <a:rPr lang="en-US" dirty="0"/>
                        <a:t>10</a:t>
                      </a:r>
                    </a:p>
                  </a:txBody>
                  <a:tcPr/>
                </a:tc>
                <a:tc>
                  <a:txBody>
                    <a:bodyPr/>
                    <a:lstStyle/>
                    <a:p>
                      <a:pPr algn="ctr"/>
                      <a:r>
                        <a:rPr lang="en-US" dirty="0"/>
                        <a:t>15</a:t>
                      </a:r>
                    </a:p>
                  </a:txBody>
                  <a:tcPr/>
                </a:tc>
                <a:tc>
                  <a:txBody>
                    <a:bodyPr/>
                    <a:lstStyle/>
                    <a:p>
                      <a:pPr algn="ctr"/>
                      <a:r>
                        <a:rPr lang="en-US" dirty="0"/>
                        <a:t>20</a:t>
                      </a:r>
                    </a:p>
                  </a:txBody>
                  <a:tcPr/>
                </a:tc>
                <a:tc>
                  <a:txBody>
                    <a:bodyPr/>
                    <a:lstStyle/>
                    <a:p>
                      <a:pPr algn="ctr"/>
                      <a:r>
                        <a:rPr lang="en-US" dirty="0"/>
                        <a:t>25</a:t>
                      </a:r>
                    </a:p>
                  </a:txBody>
                  <a:tcPr/>
                </a:tc>
                <a:tc>
                  <a:txBody>
                    <a:bodyPr/>
                    <a:lstStyle/>
                    <a:p>
                      <a:pPr algn="ctr"/>
                      <a:r>
                        <a:rPr lang="en-US" dirty="0"/>
                        <a:t>30</a:t>
                      </a:r>
                    </a:p>
                  </a:txBody>
                  <a:tcPr/>
                </a:tc>
                <a:tc>
                  <a:txBody>
                    <a:bodyPr/>
                    <a:lstStyle/>
                    <a:p>
                      <a:pPr algn="ctr"/>
                      <a:r>
                        <a:rPr lang="en-US" dirty="0"/>
                        <a:t>35</a:t>
                      </a:r>
                    </a:p>
                  </a:txBody>
                  <a:tcPr/>
                </a:tc>
                <a:tc>
                  <a:txBody>
                    <a:bodyPr/>
                    <a:lstStyle/>
                    <a:p>
                      <a:pPr algn="ctr"/>
                      <a:r>
                        <a:rPr lang="en-US" dirty="0"/>
                        <a:t>40</a:t>
                      </a:r>
                    </a:p>
                  </a:txBody>
                  <a:tcPr/>
                </a:tc>
                <a:tc>
                  <a:txBody>
                    <a:bodyPr/>
                    <a:lstStyle/>
                    <a:p>
                      <a:pPr algn="ctr"/>
                      <a:r>
                        <a:rPr lang="en-US" dirty="0"/>
                        <a:t>45</a:t>
                      </a:r>
                    </a:p>
                  </a:txBody>
                  <a:tcPr/>
                </a:tc>
                <a:extLst>
                  <a:ext uri="{0D108BD9-81ED-4DB2-BD59-A6C34878D82A}">
                    <a16:rowId xmlns:a16="http://schemas.microsoft.com/office/drawing/2014/main" val="10005"/>
                  </a:ext>
                </a:extLst>
              </a:tr>
              <a:tr h="370840">
                <a:tc>
                  <a:txBody>
                    <a:bodyPr/>
                    <a:lstStyle/>
                    <a:p>
                      <a:pPr algn="ctr"/>
                      <a:r>
                        <a:rPr lang="en-US" dirty="0"/>
                        <a:t>6</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6</a:t>
                      </a:r>
                    </a:p>
                  </a:txBody>
                  <a:tcPr>
                    <a:lnL w="12700" cap="flat" cmpd="sng" algn="ctr">
                      <a:solidFill>
                        <a:scrgbClr r="0" g="0" b="0"/>
                      </a:solidFill>
                      <a:prstDash val="solid"/>
                      <a:round/>
                      <a:headEnd type="none" w="med" len="med"/>
                      <a:tailEnd type="none" w="med" len="med"/>
                    </a:lnL>
                  </a:tcPr>
                </a:tc>
                <a:tc>
                  <a:txBody>
                    <a:bodyPr/>
                    <a:lstStyle/>
                    <a:p>
                      <a:pPr algn="ctr"/>
                      <a:r>
                        <a:rPr lang="en-US" dirty="0"/>
                        <a:t>12</a:t>
                      </a:r>
                    </a:p>
                  </a:txBody>
                  <a:tcPr/>
                </a:tc>
                <a:tc>
                  <a:txBody>
                    <a:bodyPr/>
                    <a:lstStyle/>
                    <a:p>
                      <a:pPr algn="ctr"/>
                      <a:r>
                        <a:rPr lang="en-US" dirty="0"/>
                        <a:t>18</a:t>
                      </a:r>
                    </a:p>
                  </a:txBody>
                  <a:tcPr/>
                </a:tc>
                <a:tc>
                  <a:txBody>
                    <a:bodyPr/>
                    <a:lstStyle/>
                    <a:p>
                      <a:pPr algn="ctr"/>
                      <a:r>
                        <a:rPr lang="en-US" dirty="0"/>
                        <a:t>24</a:t>
                      </a:r>
                    </a:p>
                  </a:txBody>
                  <a:tcPr/>
                </a:tc>
                <a:tc>
                  <a:txBody>
                    <a:bodyPr/>
                    <a:lstStyle/>
                    <a:p>
                      <a:pPr algn="ctr"/>
                      <a:r>
                        <a:rPr lang="en-US" dirty="0"/>
                        <a:t>30</a:t>
                      </a:r>
                    </a:p>
                  </a:txBody>
                  <a:tcPr/>
                </a:tc>
                <a:tc>
                  <a:txBody>
                    <a:bodyPr/>
                    <a:lstStyle/>
                    <a:p>
                      <a:pPr algn="ctr"/>
                      <a:r>
                        <a:rPr lang="en-US" dirty="0"/>
                        <a:t>36</a:t>
                      </a:r>
                    </a:p>
                  </a:txBody>
                  <a:tcPr/>
                </a:tc>
                <a:tc>
                  <a:txBody>
                    <a:bodyPr/>
                    <a:lstStyle/>
                    <a:p>
                      <a:pPr algn="ctr"/>
                      <a:r>
                        <a:rPr lang="en-US" dirty="0"/>
                        <a:t>42</a:t>
                      </a:r>
                    </a:p>
                  </a:txBody>
                  <a:tcPr/>
                </a:tc>
                <a:tc>
                  <a:txBody>
                    <a:bodyPr/>
                    <a:lstStyle/>
                    <a:p>
                      <a:pPr algn="ctr"/>
                      <a:r>
                        <a:rPr lang="en-US" dirty="0"/>
                        <a:t>48</a:t>
                      </a:r>
                    </a:p>
                  </a:txBody>
                  <a:tcPr/>
                </a:tc>
                <a:tc>
                  <a:txBody>
                    <a:bodyPr/>
                    <a:lstStyle/>
                    <a:p>
                      <a:pPr algn="ctr"/>
                      <a:r>
                        <a:rPr lang="en-US" dirty="0"/>
                        <a:t>54</a:t>
                      </a:r>
                    </a:p>
                  </a:txBody>
                  <a:tcPr/>
                </a:tc>
                <a:extLst>
                  <a:ext uri="{0D108BD9-81ED-4DB2-BD59-A6C34878D82A}">
                    <a16:rowId xmlns:a16="http://schemas.microsoft.com/office/drawing/2014/main" val="10006"/>
                  </a:ext>
                </a:extLst>
              </a:tr>
              <a:tr h="370840">
                <a:tc>
                  <a:txBody>
                    <a:bodyPr/>
                    <a:lstStyle/>
                    <a:p>
                      <a:pPr algn="ctr"/>
                      <a:r>
                        <a:rPr lang="en-US" dirty="0"/>
                        <a:t>7</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7</a:t>
                      </a:r>
                    </a:p>
                  </a:txBody>
                  <a:tcPr>
                    <a:lnL w="12700" cap="flat" cmpd="sng" algn="ctr">
                      <a:solidFill>
                        <a:scrgbClr r="0" g="0" b="0"/>
                      </a:solidFill>
                      <a:prstDash val="solid"/>
                      <a:round/>
                      <a:headEnd type="none" w="med" len="med"/>
                      <a:tailEnd type="none" w="med" len="med"/>
                    </a:lnL>
                  </a:tcPr>
                </a:tc>
                <a:tc>
                  <a:txBody>
                    <a:bodyPr/>
                    <a:lstStyle/>
                    <a:p>
                      <a:pPr algn="ctr"/>
                      <a:r>
                        <a:rPr lang="en-US" dirty="0"/>
                        <a:t>14</a:t>
                      </a:r>
                    </a:p>
                  </a:txBody>
                  <a:tcPr/>
                </a:tc>
                <a:tc>
                  <a:txBody>
                    <a:bodyPr/>
                    <a:lstStyle/>
                    <a:p>
                      <a:pPr algn="ctr"/>
                      <a:r>
                        <a:rPr lang="en-US" dirty="0"/>
                        <a:t>21</a:t>
                      </a:r>
                    </a:p>
                  </a:txBody>
                  <a:tcPr/>
                </a:tc>
                <a:tc>
                  <a:txBody>
                    <a:bodyPr/>
                    <a:lstStyle/>
                    <a:p>
                      <a:pPr algn="ctr"/>
                      <a:r>
                        <a:rPr lang="en-US" dirty="0"/>
                        <a:t>28</a:t>
                      </a:r>
                    </a:p>
                  </a:txBody>
                  <a:tcPr/>
                </a:tc>
                <a:tc>
                  <a:txBody>
                    <a:bodyPr/>
                    <a:lstStyle/>
                    <a:p>
                      <a:pPr algn="ctr"/>
                      <a:r>
                        <a:rPr lang="en-US" dirty="0"/>
                        <a:t>35</a:t>
                      </a:r>
                    </a:p>
                  </a:txBody>
                  <a:tcPr/>
                </a:tc>
                <a:tc>
                  <a:txBody>
                    <a:bodyPr/>
                    <a:lstStyle/>
                    <a:p>
                      <a:pPr algn="ctr"/>
                      <a:r>
                        <a:rPr lang="en-US" dirty="0"/>
                        <a:t>42</a:t>
                      </a:r>
                    </a:p>
                  </a:txBody>
                  <a:tcPr/>
                </a:tc>
                <a:tc>
                  <a:txBody>
                    <a:bodyPr/>
                    <a:lstStyle/>
                    <a:p>
                      <a:pPr algn="ctr"/>
                      <a:r>
                        <a:rPr lang="en-US" dirty="0"/>
                        <a:t>49</a:t>
                      </a:r>
                    </a:p>
                  </a:txBody>
                  <a:tcPr/>
                </a:tc>
                <a:tc>
                  <a:txBody>
                    <a:bodyPr/>
                    <a:lstStyle/>
                    <a:p>
                      <a:pPr algn="ctr"/>
                      <a:r>
                        <a:rPr lang="en-US" dirty="0"/>
                        <a:t>56</a:t>
                      </a:r>
                    </a:p>
                  </a:txBody>
                  <a:tcPr/>
                </a:tc>
                <a:tc>
                  <a:txBody>
                    <a:bodyPr/>
                    <a:lstStyle/>
                    <a:p>
                      <a:pPr algn="ctr"/>
                      <a:r>
                        <a:rPr lang="en-US" dirty="0"/>
                        <a:t>63</a:t>
                      </a:r>
                    </a:p>
                  </a:txBody>
                  <a:tcPr/>
                </a:tc>
                <a:extLst>
                  <a:ext uri="{0D108BD9-81ED-4DB2-BD59-A6C34878D82A}">
                    <a16:rowId xmlns:a16="http://schemas.microsoft.com/office/drawing/2014/main" val="10007"/>
                  </a:ext>
                </a:extLst>
              </a:tr>
              <a:tr h="370840">
                <a:tc>
                  <a:txBody>
                    <a:bodyPr/>
                    <a:lstStyle/>
                    <a:p>
                      <a:pPr algn="ctr"/>
                      <a:r>
                        <a:rPr lang="en-US" dirty="0"/>
                        <a:t>8</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8</a:t>
                      </a:r>
                    </a:p>
                  </a:txBody>
                  <a:tcPr>
                    <a:lnL w="12700" cap="flat" cmpd="sng" algn="ctr">
                      <a:solidFill>
                        <a:scrgbClr r="0" g="0" b="0"/>
                      </a:solidFill>
                      <a:prstDash val="solid"/>
                      <a:round/>
                      <a:headEnd type="none" w="med" len="med"/>
                      <a:tailEnd type="none" w="med" len="med"/>
                    </a:lnL>
                  </a:tcPr>
                </a:tc>
                <a:tc>
                  <a:txBody>
                    <a:bodyPr/>
                    <a:lstStyle/>
                    <a:p>
                      <a:pPr algn="ctr"/>
                      <a:r>
                        <a:rPr lang="en-US" dirty="0"/>
                        <a:t>16</a:t>
                      </a:r>
                    </a:p>
                  </a:txBody>
                  <a:tcPr/>
                </a:tc>
                <a:tc>
                  <a:txBody>
                    <a:bodyPr/>
                    <a:lstStyle/>
                    <a:p>
                      <a:pPr algn="ctr"/>
                      <a:r>
                        <a:rPr lang="en-US" dirty="0"/>
                        <a:t>24</a:t>
                      </a:r>
                    </a:p>
                  </a:txBody>
                  <a:tcPr/>
                </a:tc>
                <a:tc>
                  <a:txBody>
                    <a:bodyPr/>
                    <a:lstStyle/>
                    <a:p>
                      <a:pPr algn="ctr"/>
                      <a:r>
                        <a:rPr lang="en-US" dirty="0"/>
                        <a:t>32</a:t>
                      </a:r>
                    </a:p>
                  </a:txBody>
                  <a:tcPr/>
                </a:tc>
                <a:tc>
                  <a:txBody>
                    <a:bodyPr/>
                    <a:lstStyle/>
                    <a:p>
                      <a:pPr algn="ctr"/>
                      <a:r>
                        <a:rPr lang="en-US" dirty="0"/>
                        <a:t>40</a:t>
                      </a:r>
                    </a:p>
                  </a:txBody>
                  <a:tcPr/>
                </a:tc>
                <a:tc>
                  <a:txBody>
                    <a:bodyPr/>
                    <a:lstStyle/>
                    <a:p>
                      <a:pPr algn="ctr"/>
                      <a:r>
                        <a:rPr lang="en-US" dirty="0"/>
                        <a:t>48</a:t>
                      </a:r>
                    </a:p>
                  </a:txBody>
                  <a:tcPr/>
                </a:tc>
                <a:tc>
                  <a:txBody>
                    <a:bodyPr/>
                    <a:lstStyle/>
                    <a:p>
                      <a:pPr algn="ctr"/>
                      <a:r>
                        <a:rPr lang="en-US" dirty="0"/>
                        <a:t>56</a:t>
                      </a:r>
                    </a:p>
                  </a:txBody>
                  <a:tcPr/>
                </a:tc>
                <a:tc>
                  <a:txBody>
                    <a:bodyPr/>
                    <a:lstStyle/>
                    <a:p>
                      <a:pPr algn="ctr"/>
                      <a:r>
                        <a:rPr lang="en-US" dirty="0"/>
                        <a:t>64</a:t>
                      </a:r>
                    </a:p>
                  </a:txBody>
                  <a:tcPr/>
                </a:tc>
                <a:tc>
                  <a:txBody>
                    <a:bodyPr/>
                    <a:lstStyle/>
                    <a:p>
                      <a:pPr algn="ctr"/>
                      <a:r>
                        <a:rPr lang="en-US" dirty="0"/>
                        <a:t>72</a:t>
                      </a:r>
                    </a:p>
                  </a:txBody>
                  <a:tcPr/>
                </a:tc>
                <a:extLst>
                  <a:ext uri="{0D108BD9-81ED-4DB2-BD59-A6C34878D82A}">
                    <a16:rowId xmlns:a16="http://schemas.microsoft.com/office/drawing/2014/main" val="10008"/>
                  </a:ext>
                </a:extLst>
              </a:tr>
              <a:tr h="370840">
                <a:tc>
                  <a:txBody>
                    <a:bodyPr/>
                    <a:lstStyle/>
                    <a:p>
                      <a:pPr algn="ctr"/>
                      <a:r>
                        <a:rPr lang="en-US" dirty="0"/>
                        <a:t>9</a:t>
                      </a:r>
                      <a:endParaRPr lang="en-US" dirty="0">
                        <a:solidFill>
                          <a:srgbClr val="FF0000"/>
                        </a:solidFill>
                      </a:endParaRPr>
                    </a:p>
                  </a:txBody>
                  <a:tcPr>
                    <a:lnR w="12700" cap="flat" cmpd="sng" algn="ctr">
                      <a:solidFill>
                        <a:scrgbClr r="0" g="0" b="0"/>
                      </a:solidFill>
                      <a:prstDash val="solid"/>
                      <a:round/>
                      <a:headEnd type="none" w="med" len="med"/>
                      <a:tailEnd type="none" w="med" len="med"/>
                    </a:lnR>
                  </a:tcPr>
                </a:tc>
                <a:tc>
                  <a:txBody>
                    <a:bodyPr/>
                    <a:lstStyle/>
                    <a:p>
                      <a:pPr algn="ctr"/>
                      <a:r>
                        <a:rPr lang="en-US" dirty="0"/>
                        <a:t>9</a:t>
                      </a:r>
                    </a:p>
                  </a:txBody>
                  <a:tcPr>
                    <a:lnL w="12700" cap="flat" cmpd="sng" algn="ctr">
                      <a:solidFill>
                        <a:scrgbClr r="0" g="0" b="0"/>
                      </a:solidFill>
                      <a:prstDash val="solid"/>
                      <a:round/>
                      <a:headEnd type="none" w="med" len="med"/>
                      <a:tailEnd type="none" w="med" len="med"/>
                    </a:lnL>
                  </a:tcPr>
                </a:tc>
                <a:tc>
                  <a:txBody>
                    <a:bodyPr/>
                    <a:lstStyle/>
                    <a:p>
                      <a:pPr algn="ctr"/>
                      <a:r>
                        <a:rPr lang="en-US" dirty="0"/>
                        <a:t>18</a:t>
                      </a:r>
                    </a:p>
                  </a:txBody>
                  <a:tcPr/>
                </a:tc>
                <a:tc>
                  <a:txBody>
                    <a:bodyPr/>
                    <a:lstStyle/>
                    <a:p>
                      <a:pPr algn="ctr"/>
                      <a:r>
                        <a:rPr lang="en-US" dirty="0"/>
                        <a:t>27</a:t>
                      </a:r>
                    </a:p>
                  </a:txBody>
                  <a:tcPr/>
                </a:tc>
                <a:tc>
                  <a:txBody>
                    <a:bodyPr/>
                    <a:lstStyle/>
                    <a:p>
                      <a:pPr algn="ctr"/>
                      <a:r>
                        <a:rPr lang="en-US" dirty="0"/>
                        <a:t>36</a:t>
                      </a:r>
                    </a:p>
                  </a:txBody>
                  <a:tcPr/>
                </a:tc>
                <a:tc>
                  <a:txBody>
                    <a:bodyPr/>
                    <a:lstStyle/>
                    <a:p>
                      <a:pPr algn="ctr"/>
                      <a:r>
                        <a:rPr lang="en-US" dirty="0"/>
                        <a:t>45</a:t>
                      </a:r>
                    </a:p>
                  </a:txBody>
                  <a:tcPr/>
                </a:tc>
                <a:tc>
                  <a:txBody>
                    <a:bodyPr/>
                    <a:lstStyle/>
                    <a:p>
                      <a:pPr algn="ctr"/>
                      <a:r>
                        <a:rPr lang="en-US" dirty="0"/>
                        <a:t>54</a:t>
                      </a:r>
                    </a:p>
                  </a:txBody>
                  <a:tcPr/>
                </a:tc>
                <a:tc>
                  <a:txBody>
                    <a:bodyPr/>
                    <a:lstStyle/>
                    <a:p>
                      <a:pPr algn="ctr"/>
                      <a:r>
                        <a:rPr lang="en-US" dirty="0"/>
                        <a:t>63</a:t>
                      </a:r>
                    </a:p>
                  </a:txBody>
                  <a:tcPr/>
                </a:tc>
                <a:tc>
                  <a:txBody>
                    <a:bodyPr/>
                    <a:lstStyle/>
                    <a:p>
                      <a:pPr algn="ctr"/>
                      <a:r>
                        <a:rPr lang="en-US" dirty="0"/>
                        <a:t>72</a:t>
                      </a:r>
                    </a:p>
                  </a:txBody>
                  <a:tcPr/>
                </a:tc>
                <a:tc>
                  <a:txBody>
                    <a:bodyPr/>
                    <a:lstStyle/>
                    <a:p>
                      <a:pPr algn="ctr"/>
                      <a:r>
                        <a:rPr lang="en-US" dirty="0"/>
                        <a:t>81</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8593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a:defRPr/>
            </a:pPr>
            <a:r>
              <a:rPr lang="en-US">
                <a:ea typeface="ＭＳ Ｐゴシック" charset="0"/>
              </a:rPr>
              <a:t>LOOPS</a:t>
            </a:r>
          </a:p>
        </p:txBody>
      </p:sp>
      <p:sp>
        <p:nvSpPr>
          <p:cNvPr id="7171" name="Content Placeholder 2"/>
          <p:cNvSpPr>
            <a:spLocks noGrp="1"/>
          </p:cNvSpPr>
          <p:nvPr>
            <p:ph idx="1"/>
          </p:nvPr>
        </p:nvSpPr>
        <p:spPr/>
        <p:txBody>
          <a:bodyPr/>
          <a:lstStyle/>
          <a:p>
            <a:r>
              <a:rPr lang="en-US" altLang="en-US"/>
              <a:t>Allows you to repeat block of statements several times.</a:t>
            </a:r>
          </a:p>
          <a:p>
            <a:r>
              <a:rPr lang="en-US" altLang="en-US"/>
              <a:t>Java Loops</a:t>
            </a:r>
          </a:p>
          <a:p>
            <a:pPr lvl="1"/>
            <a:r>
              <a:rPr lang="en-US" altLang="en-US"/>
              <a:t>while loop</a:t>
            </a:r>
          </a:p>
          <a:p>
            <a:pPr lvl="1"/>
            <a:r>
              <a:rPr lang="en-US" altLang="en-US"/>
              <a:t>do …. while loop</a:t>
            </a:r>
          </a:p>
          <a:p>
            <a:pPr lvl="1"/>
            <a:r>
              <a:rPr lang="en-US" altLang="en-US"/>
              <a:t>for loops</a:t>
            </a:r>
          </a:p>
        </p:txBody>
      </p:sp>
      <p:sp>
        <p:nvSpPr>
          <p:cNvPr id="7172" name="Slide Number Placeholder 3"/>
          <p:cNvSpPr>
            <a:spLocks noGrp="1"/>
          </p:cNvSpPr>
          <p:nvPr>
            <p:ph type="sldNum"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800">
                <a:solidFill>
                  <a:schemeClr val="tx1"/>
                </a:solidFill>
                <a:latin typeface="Times New Roman" panose="02020603050405020304" pitchFamily="18" charset="0"/>
                <a:ea typeface="MS PGothic" panose="020B0600070205080204" pitchFamily="34" charset="-128"/>
              </a:defRPr>
            </a:lvl1pPr>
            <a:lvl2pPr marL="557213" indent="-214313">
              <a:defRPr sz="1800">
                <a:solidFill>
                  <a:schemeClr val="tx1"/>
                </a:solidFill>
                <a:latin typeface="Times New Roman" panose="02020603050405020304" pitchFamily="18" charset="0"/>
                <a:ea typeface="MS PGothic" panose="020B0600070205080204" pitchFamily="34" charset="-128"/>
              </a:defRPr>
            </a:lvl2pPr>
            <a:lvl3pPr marL="857250" indent="-171450">
              <a:defRPr sz="1800">
                <a:solidFill>
                  <a:schemeClr val="tx1"/>
                </a:solidFill>
                <a:latin typeface="Times New Roman" panose="02020603050405020304" pitchFamily="18" charset="0"/>
                <a:ea typeface="MS PGothic" panose="020B0600070205080204" pitchFamily="34" charset="-128"/>
              </a:defRPr>
            </a:lvl3pPr>
            <a:lvl4pPr marL="1200150" indent="-171450">
              <a:defRPr sz="1800">
                <a:solidFill>
                  <a:schemeClr val="tx1"/>
                </a:solidFill>
                <a:latin typeface="Times New Roman" panose="02020603050405020304" pitchFamily="18" charset="0"/>
                <a:ea typeface="MS PGothic" panose="020B0600070205080204" pitchFamily="34" charset="-128"/>
              </a:defRPr>
            </a:lvl4pPr>
            <a:lvl5pPr marL="1543050" indent="-171450">
              <a:defRPr sz="1800">
                <a:solidFill>
                  <a:schemeClr val="tx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9pPr>
          </a:lstStyle>
          <a:p>
            <a:fld id="{0B5645C7-5314-4A49-92FB-852F7BCB95B4}" type="slidenum">
              <a:rPr lang="en-US" altLang="en-US" sz="1050"/>
              <a:pPr/>
              <a:t>4</a:t>
            </a:fld>
            <a:endParaRPr lang="en-US" altLang="en-US" sz="10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4530-9F0B-4927-8572-9F702792038D}"/>
              </a:ext>
            </a:extLst>
          </p:cNvPr>
          <p:cNvSpPr>
            <a:spLocks noGrp="1"/>
          </p:cNvSpPr>
          <p:nvPr>
            <p:ph type="title"/>
          </p:nvPr>
        </p:nvSpPr>
        <p:spPr/>
        <p:txBody>
          <a:bodyPr/>
          <a:lstStyle/>
          <a:p>
            <a:r>
              <a:rPr lang="en-US" sz="3200"/>
              <a:t>Problem: Finding the Greatest Common Divisor</a:t>
            </a:r>
          </a:p>
        </p:txBody>
      </p:sp>
      <p:sp>
        <p:nvSpPr>
          <p:cNvPr id="3" name="Content Placeholder 2">
            <a:extLst>
              <a:ext uri="{FF2B5EF4-FFF2-40B4-BE49-F238E27FC236}">
                <a16:creationId xmlns:a16="http://schemas.microsoft.com/office/drawing/2014/main" id="{298BA92E-5B65-4CED-8D90-A15203AC6983}"/>
              </a:ext>
            </a:extLst>
          </p:cNvPr>
          <p:cNvSpPr>
            <a:spLocks noGrp="1"/>
          </p:cNvSpPr>
          <p:nvPr>
            <p:ph sz="quarter" idx="13"/>
          </p:nvPr>
        </p:nvSpPr>
        <p:spPr>
          <a:xfrm>
            <a:off x="457200" y="1552575"/>
            <a:ext cx="8208000" cy="3708000"/>
          </a:xfrm>
        </p:spPr>
        <p:txBody>
          <a:bodyPr/>
          <a:lstStyle/>
          <a:p>
            <a:pPr marL="432" indent="0">
              <a:buNone/>
            </a:pPr>
            <a:r>
              <a:rPr lang="en-US" sz="2200"/>
              <a:t>Problem: Write a program that prompts the user to enter two positive integers and finds their greatest common divisor.</a:t>
            </a:r>
          </a:p>
          <a:p>
            <a:pPr marL="432" indent="0">
              <a:buNone/>
            </a:pPr>
            <a:r>
              <a:rPr lang="en-US" sz="2200"/>
              <a:t>Solution: Suppose you enter two integers 4 and 2, their greatest common divisor is 2. Suppose you enter two integers 16 and 24, their greatest common divisor is 8. So, how do you find the greatest common divisor? Let the two input integers be n1 and n2. You know number 1 is a common divisor, but it may not be the greatest commons divisor. So you can check whether k (for k = 2, 3, 4, and so on) is a common divisor for n1 and n2, until k is greater than n1 or n2.</a:t>
            </a:r>
          </a:p>
        </p:txBody>
      </p:sp>
      <p:sp>
        <p:nvSpPr>
          <p:cNvPr id="10" name="Text Placeholder 9">
            <a:extLst>
              <a:ext uri="{FF2B5EF4-FFF2-40B4-BE49-F238E27FC236}">
                <a16:creationId xmlns:a16="http://schemas.microsoft.com/office/drawing/2014/main" id="{7BF8F38B-EAA9-44B0-B952-DA3B695D69A1}"/>
              </a:ext>
            </a:extLst>
          </p:cNvPr>
          <p:cNvSpPr>
            <a:spLocks noGrp="1"/>
          </p:cNvSpPr>
          <p:nvPr>
            <p:ph type="body" sz="quarter" idx="20"/>
          </p:nvPr>
        </p:nvSpPr>
        <p:spPr>
          <a:xfrm>
            <a:off x="5341075" y="5730240"/>
            <a:ext cx="3312000" cy="506360"/>
          </a:xfrm>
        </p:spPr>
        <p:txBody>
          <a:bodyPr/>
          <a:lstStyle/>
          <a:p>
            <a:pPr marL="432" indent="0">
              <a:buNone/>
            </a:pPr>
            <a:r>
              <a:rPr lang="en-US" sz="2200">
                <a:hlinkClick r:id="rId3" tooltip="https://liveexample.pearsoncmg.com/html/GreatestCommonDivisor.html"/>
              </a:rPr>
              <a:t>GreatestCommonDivisor</a:t>
            </a:r>
          </a:p>
        </p:txBody>
      </p:sp>
    </p:spTree>
    <p:extLst>
      <p:ext uri="{BB962C8B-B14F-4D97-AF65-F5344CB8AC3E}">
        <p14:creationId xmlns:p14="http://schemas.microsoft.com/office/powerpoint/2010/main" val="3744444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4530-9F0B-4927-8572-9F702792038D}"/>
              </a:ext>
            </a:extLst>
          </p:cNvPr>
          <p:cNvSpPr>
            <a:spLocks noGrp="1"/>
          </p:cNvSpPr>
          <p:nvPr>
            <p:ph type="title"/>
          </p:nvPr>
        </p:nvSpPr>
        <p:spPr/>
        <p:txBody>
          <a:bodyPr/>
          <a:lstStyle/>
          <a:p>
            <a:r>
              <a:rPr lang="en-US" sz="3200"/>
              <a:t>Problem: Predicting the Future Tuition</a:t>
            </a:r>
          </a:p>
        </p:txBody>
      </p:sp>
      <p:sp>
        <p:nvSpPr>
          <p:cNvPr id="3" name="Content Placeholder 2">
            <a:extLst>
              <a:ext uri="{FF2B5EF4-FFF2-40B4-BE49-F238E27FC236}">
                <a16:creationId xmlns:a16="http://schemas.microsoft.com/office/drawing/2014/main" id="{298BA92E-5B65-4CED-8D90-A15203AC6983}"/>
              </a:ext>
            </a:extLst>
          </p:cNvPr>
          <p:cNvSpPr>
            <a:spLocks noGrp="1"/>
          </p:cNvSpPr>
          <p:nvPr>
            <p:ph sz="quarter" idx="13"/>
          </p:nvPr>
        </p:nvSpPr>
        <p:spPr>
          <a:xfrm>
            <a:off x="457200" y="1552576"/>
            <a:ext cx="8218488" cy="1260000"/>
          </a:xfrm>
        </p:spPr>
        <p:txBody>
          <a:bodyPr/>
          <a:lstStyle/>
          <a:p>
            <a:pPr marL="432" indent="0">
              <a:buNone/>
            </a:pPr>
            <a:r>
              <a:rPr lang="en-US"/>
              <a:t>Problem: Suppose that the tuition for a university is $10,000 this year and tuition increases 7% every year. In how many years will the tuition be doubled?</a:t>
            </a:r>
          </a:p>
        </p:txBody>
      </p:sp>
      <p:sp>
        <p:nvSpPr>
          <p:cNvPr id="10" name="Text Placeholder 9">
            <a:extLst>
              <a:ext uri="{FF2B5EF4-FFF2-40B4-BE49-F238E27FC236}">
                <a16:creationId xmlns:a16="http://schemas.microsoft.com/office/drawing/2014/main" id="{7BF8F38B-EAA9-44B0-B952-DA3B695D69A1}"/>
              </a:ext>
            </a:extLst>
          </p:cNvPr>
          <p:cNvSpPr>
            <a:spLocks noGrp="1"/>
          </p:cNvSpPr>
          <p:nvPr>
            <p:ph type="body" sz="quarter" idx="20"/>
          </p:nvPr>
        </p:nvSpPr>
        <p:spPr>
          <a:xfrm>
            <a:off x="6659880" y="5730240"/>
            <a:ext cx="2026920" cy="506360"/>
          </a:xfrm>
        </p:spPr>
        <p:txBody>
          <a:bodyPr/>
          <a:lstStyle/>
          <a:p>
            <a:pPr marL="432" indent="0">
              <a:buNone/>
            </a:pPr>
            <a:r>
              <a:rPr lang="en-US">
                <a:hlinkClick r:id="rId3" tooltip="https://liveexample.pearsoncmg.com/html/FutureTuition.html"/>
              </a:rPr>
              <a:t>FutureTuition</a:t>
            </a:r>
          </a:p>
        </p:txBody>
      </p:sp>
    </p:spTree>
    <p:extLst>
      <p:ext uri="{BB962C8B-B14F-4D97-AF65-F5344CB8AC3E}">
        <p14:creationId xmlns:p14="http://schemas.microsoft.com/office/powerpoint/2010/main" val="3573481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4530-9F0B-4927-8572-9F702792038D}"/>
              </a:ext>
            </a:extLst>
          </p:cNvPr>
          <p:cNvSpPr>
            <a:spLocks noGrp="1"/>
          </p:cNvSpPr>
          <p:nvPr>
            <p:ph type="title"/>
          </p:nvPr>
        </p:nvSpPr>
        <p:spPr/>
        <p:txBody>
          <a:bodyPr/>
          <a:lstStyle/>
          <a:p>
            <a:r>
              <a:rPr lang="en-US" sz="3200" dirty="0"/>
              <a:t>Problem: Predicating the Future Tuition</a:t>
            </a:r>
          </a:p>
        </p:txBody>
      </p:sp>
      <p:sp>
        <p:nvSpPr>
          <p:cNvPr id="3" name="Content Placeholder 2">
            <a:extLst>
              <a:ext uri="{FF2B5EF4-FFF2-40B4-BE49-F238E27FC236}">
                <a16:creationId xmlns:a16="http://schemas.microsoft.com/office/drawing/2014/main" id="{298BA92E-5B65-4CED-8D90-A15203AC6983}"/>
              </a:ext>
            </a:extLst>
          </p:cNvPr>
          <p:cNvSpPr>
            <a:spLocks noGrp="1"/>
          </p:cNvSpPr>
          <p:nvPr>
            <p:ph sz="quarter" idx="13"/>
          </p:nvPr>
        </p:nvSpPr>
        <p:spPr>
          <a:xfrm>
            <a:off x="457200" y="1552574"/>
            <a:ext cx="8229600" cy="2776357"/>
          </a:xfrm>
        </p:spPr>
        <p:txBody>
          <a:bodyPr/>
          <a:lstStyle/>
          <a:p>
            <a:pPr marL="432" indent="0">
              <a:buNone/>
            </a:pPr>
            <a:r>
              <a:rPr lang="en-US" sz="2200" b="1">
                <a:latin typeface="Courier New" panose="02070309020205020404" pitchFamily="49" charset="0"/>
                <a:cs typeface="Courier New" panose="02070309020205020404" pitchFamily="49" charset="0"/>
              </a:rPr>
              <a:t>double</a:t>
            </a:r>
            <a:r>
              <a:rPr lang="en-US" sz="2200">
                <a:latin typeface="Courier New" panose="02070309020205020404" pitchFamily="49" charset="0"/>
                <a:cs typeface="Courier New" panose="02070309020205020404" pitchFamily="49" charset="0"/>
              </a:rPr>
              <a:t> tuition = 10000; </a:t>
            </a:r>
            <a:r>
              <a:rPr lang="en-US" sz="2200" b="1">
                <a:latin typeface="Courier New" panose="02070309020205020404" pitchFamily="49" charset="0"/>
                <a:cs typeface="Courier New" panose="02070309020205020404" pitchFamily="49" charset="0"/>
              </a:rPr>
              <a:t>int</a:t>
            </a:r>
            <a:r>
              <a:rPr lang="en-US" sz="2200">
                <a:latin typeface="Courier New" panose="02070309020205020404" pitchFamily="49" charset="0"/>
                <a:cs typeface="Courier New" panose="02070309020205020404" pitchFamily="49" charset="0"/>
              </a:rPr>
              <a:t> year = 0 // Year 0</a:t>
            </a:r>
          </a:p>
          <a:p>
            <a:pPr marL="432" indent="0">
              <a:buNone/>
            </a:pPr>
            <a:r>
              <a:rPr lang="en-US" sz="2200">
                <a:latin typeface="Courier New" panose="02070309020205020404" pitchFamily="49" charset="0"/>
                <a:cs typeface="Courier New" panose="02070309020205020404" pitchFamily="49" charset="0"/>
              </a:rPr>
              <a:t>tuition = tuition * 1.07; year++; // Year 1</a:t>
            </a:r>
          </a:p>
          <a:p>
            <a:pPr marL="432" indent="0">
              <a:buNone/>
            </a:pPr>
            <a:r>
              <a:rPr lang="en-US" sz="2200">
                <a:latin typeface="Courier New" panose="02070309020205020404" pitchFamily="49" charset="0"/>
                <a:cs typeface="Courier New" panose="02070309020205020404" pitchFamily="49" charset="0"/>
              </a:rPr>
              <a:t>tuition = tuition * 1.07; year++; // Year 2</a:t>
            </a:r>
          </a:p>
          <a:p>
            <a:pPr marL="432" indent="0">
              <a:buNone/>
            </a:pPr>
            <a:r>
              <a:rPr lang="en-US" sz="2200">
                <a:latin typeface="Courier New" panose="02070309020205020404" pitchFamily="49" charset="0"/>
                <a:cs typeface="Courier New" panose="02070309020205020404" pitchFamily="49" charset="0"/>
              </a:rPr>
              <a:t>tuition = tuition * 1.07; year++; // Year 3</a:t>
            </a:r>
          </a:p>
          <a:p>
            <a:pPr marL="432" indent="0">
              <a:buNone/>
            </a:pPr>
            <a:r>
              <a:rPr lang="en-US" sz="220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4810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113A-C25E-487E-996D-22CCFE1989F7}"/>
              </a:ext>
            </a:extLst>
          </p:cNvPr>
          <p:cNvSpPr>
            <a:spLocks noGrp="1"/>
          </p:cNvSpPr>
          <p:nvPr>
            <p:ph type="title"/>
          </p:nvPr>
        </p:nvSpPr>
        <p:spPr/>
        <p:txBody>
          <a:bodyPr/>
          <a:lstStyle/>
          <a:p>
            <a:r>
              <a:rPr lang="en-US" sz="3200"/>
              <a:t>Case Study: Converting Decimals to Hexadecimals</a:t>
            </a:r>
          </a:p>
        </p:txBody>
      </p:sp>
      <p:sp>
        <p:nvSpPr>
          <p:cNvPr id="3" name="Content Placeholder 2">
            <a:extLst>
              <a:ext uri="{FF2B5EF4-FFF2-40B4-BE49-F238E27FC236}">
                <a16:creationId xmlns:a16="http://schemas.microsoft.com/office/drawing/2014/main" id="{1791DB5A-B138-4A96-85AF-EF603A653CA3}"/>
              </a:ext>
            </a:extLst>
          </p:cNvPr>
          <p:cNvSpPr>
            <a:spLocks noGrp="1"/>
          </p:cNvSpPr>
          <p:nvPr>
            <p:ph sz="quarter" idx="13"/>
          </p:nvPr>
        </p:nvSpPr>
        <p:spPr>
          <a:xfrm>
            <a:off x="457200" y="1552575"/>
            <a:ext cx="8208000" cy="1800000"/>
          </a:xfrm>
        </p:spPr>
        <p:txBody>
          <a:bodyPr bIns="0"/>
          <a:lstStyle/>
          <a:p>
            <a:pPr marL="432" indent="0">
              <a:buNone/>
            </a:pPr>
            <a:r>
              <a:rPr lang="en-US" sz="2200"/>
              <a:t>Hexadecimals are often used in computer systems programming (see Appendix F for an introduction to number systems). How do you convert a decimal number to a hexadecimal number? To convert a decimal number </a:t>
            </a:r>
            <a:r>
              <a:rPr lang="en-US" sz="2200" i="1"/>
              <a:t>d</a:t>
            </a:r>
            <a:r>
              <a:rPr lang="en-US" sz="2200"/>
              <a:t> to a hexadecimal number is to find the hexadecimal digits</a:t>
            </a:r>
          </a:p>
        </p:txBody>
      </p:sp>
      <p:graphicFrame>
        <p:nvGraphicFramePr>
          <p:cNvPr id="16" name="Object 15" descr="h sub n, h sub n minus 1, h sub n minus 2, ellipsis h sub 2, h sub 1, and h sub 0">
            <a:extLst>
              <a:ext uri="{FF2B5EF4-FFF2-40B4-BE49-F238E27FC236}">
                <a16:creationId xmlns:a16="http://schemas.microsoft.com/office/drawing/2014/main" id="{985D84AF-5D46-4839-AAE6-5EDD0152A6FA}"/>
              </a:ext>
            </a:extLst>
          </p:cNvPr>
          <p:cNvGraphicFramePr>
            <a:graphicFrameLocks noChangeAspect="1"/>
          </p:cNvGraphicFramePr>
          <p:nvPr>
            <p:extLst>
              <p:ext uri="{D42A27DB-BD31-4B8C-83A1-F6EECF244321}">
                <p14:modId xmlns:p14="http://schemas.microsoft.com/office/powerpoint/2010/main" val="3978651436"/>
              </p:ext>
            </p:extLst>
          </p:nvPr>
        </p:nvGraphicFramePr>
        <p:xfrm>
          <a:off x="610355" y="3441853"/>
          <a:ext cx="3297842" cy="348364"/>
        </p:xfrm>
        <a:graphic>
          <a:graphicData uri="http://schemas.openxmlformats.org/presentationml/2006/ole">
            <mc:AlternateContent xmlns:mc="http://schemas.openxmlformats.org/markup-compatibility/2006">
              <mc:Choice xmlns:v="urn:schemas-microsoft-com:vml" Requires="v">
                <p:oleObj spid="_x0000_s1608" name="Equation" r:id="rId4" imgW="3606480" imgH="380880" progId="Equation.DSMT4">
                  <p:embed/>
                </p:oleObj>
              </mc:Choice>
              <mc:Fallback>
                <p:oleObj name="Equation" r:id="rId4" imgW="3606480" imgH="380880" progId="Equation.DSMT4">
                  <p:embed/>
                  <p:pic>
                    <p:nvPicPr>
                      <p:cNvPr id="0" name=""/>
                      <p:cNvPicPr/>
                      <p:nvPr/>
                    </p:nvPicPr>
                    <p:blipFill>
                      <a:blip r:embed="rId5"/>
                      <a:stretch>
                        <a:fillRect/>
                      </a:stretch>
                    </p:blipFill>
                    <p:spPr>
                      <a:xfrm>
                        <a:off x="610355" y="3441853"/>
                        <a:ext cx="3297842" cy="348364"/>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1165D355-2411-4C07-9202-F4FC23791CAA}"/>
              </a:ext>
            </a:extLst>
          </p:cNvPr>
          <p:cNvSpPr>
            <a:spLocks noGrp="1"/>
          </p:cNvSpPr>
          <p:nvPr>
            <p:ph sz="quarter" idx="14"/>
          </p:nvPr>
        </p:nvSpPr>
        <p:spPr>
          <a:xfrm>
            <a:off x="4012559" y="3428297"/>
            <a:ext cx="1332000" cy="360000"/>
          </a:xfrm>
        </p:spPr>
        <p:txBody>
          <a:bodyPr lIns="0" tIns="0"/>
          <a:lstStyle/>
          <a:p>
            <a:pPr marL="432" indent="0">
              <a:buNone/>
            </a:pPr>
            <a:r>
              <a:rPr lang="en-US" sz="2200"/>
              <a:t>such that</a:t>
            </a:r>
          </a:p>
        </p:txBody>
      </p:sp>
      <p:graphicFrame>
        <p:nvGraphicFramePr>
          <p:cNvPr id="17" name="Object 16" descr="d = h sub n times 16 to the n power + h sub n minus 1 times 16 to the n minus 1 power + h sub n minus 2 times 16 to the n minus 2 power + ellipsis + h sub 2 times 16 squared + h sub 1 times 16 to the 1 power + h sub 0 times 16 to the 0 power">
            <a:extLst>
              <a:ext uri="{FF2B5EF4-FFF2-40B4-BE49-F238E27FC236}">
                <a16:creationId xmlns:a16="http://schemas.microsoft.com/office/drawing/2014/main" id="{803CF0C7-0E0A-408D-B708-6EED4881E389}"/>
              </a:ext>
            </a:extLst>
          </p:cNvPr>
          <p:cNvGraphicFramePr>
            <a:graphicFrameLocks noChangeAspect="1"/>
          </p:cNvGraphicFramePr>
          <p:nvPr>
            <p:extLst>
              <p:ext uri="{D42A27DB-BD31-4B8C-83A1-F6EECF244321}">
                <p14:modId xmlns:p14="http://schemas.microsoft.com/office/powerpoint/2010/main" val="1020366862"/>
              </p:ext>
            </p:extLst>
          </p:nvPr>
        </p:nvGraphicFramePr>
        <p:xfrm>
          <a:off x="503517" y="3950078"/>
          <a:ext cx="7968007" cy="370884"/>
        </p:xfrm>
        <a:graphic>
          <a:graphicData uri="http://schemas.openxmlformats.org/presentationml/2006/ole">
            <mc:AlternateContent xmlns:mc="http://schemas.openxmlformats.org/markup-compatibility/2006">
              <mc:Choice xmlns:v="urn:schemas-microsoft-com:vml" Requires="v">
                <p:oleObj spid="_x0000_s1609" name="Equation" r:id="rId6" imgW="8458200" imgH="393480" progId="Equation.DSMT4">
                  <p:embed/>
                </p:oleObj>
              </mc:Choice>
              <mc:Fallback>
                <p:oleObj name="Equation" r:id="rId6" imgW="8458200" imgH="393480" progId="Equation.DSMT4">
                  <p:embed/>
                  <p:pic>
                    <p:nvPicPr>
                      <p:cNvPr id="0" name=""/>
                      <p:cNvPicPr/>
                      <p:nvPr/>
                    </p:nvPicPr>
                    <p:blipFill>
                      <a:blip r:embed="rId7"/>
                      <a:stretch>
                        <a:fillRect/>
                      </a:stretch>
                    </p:blipFill>
                    <p:spPr>
                      <a:xfrm>
                        <a:off x="503517" y="3950078"/>
                        <a:ext cx="7968007" cy="370884"/>
                      </a:xfrm>
                      <a:prstGeom prst="rect">
                        <a:avLst/>
                      </a:prstGeom>
                    </p:spPr>
                  </p:pic>
                </p:oleObj>
              </mc:Fallback>
            </mc:AlternateContent>
          </a:graphicData>
        </a:graphic>
      </p:graphicFrame>
      <p:sp>
        <p:nvSpPr>
          <p:cNvPr id="5" name="Content Placeholder 4">
            <a:extLst>
              <a:ext uri="{FF2B5EF4-FFF2-40B4-BE49-F238E27FC236}">
                <a16:creationId xmlns:a16="http://schemas.microsoft.com/office/drawing/2014/main" id="{CDF3C11D-2EFE-4824-BE0C-342022868D58}"/>
              </a:ext>
            </a:extLst>
          </p:cNvPr>
          <p:cNvSpPr>
            <a:spLocks noGrp="1"/>
          </p:cNvSpPr>
          <p:nvPr>
            <p:ph sz="quarter" idx="15"/>
          </p:nvPr>
        </p:nvSpPr>
        <p:spPr>
          <a:xfrm>
            <a:off x="457200" y="4427227"/>
            <a:ext cx="8208000" cy="756000"/>
          </a:xfrm>
        </p:spPr>
        <p:txBody>
          <a:bodyPr lIns="90000" tIns="0" bIns="0"/>
          <a:lstStyle/>
          <a:p>
            <a:pPr marL="432" indent="0">
              <a:buNone/>
            </a:pPr>
            <a:r>
              <a:rPr lang="en-US" sz="2200"/>
              <a:t>These hexadecimal digits can be found by successively dividing d by 16 until the quotient is 0. The remainders are</a:t>
            </a:r>
          </a:p>
        </p:txBody>
      </p:sp>
      <p:graphicFrame>
        <p:nvGraphicFramePr>
          <p:cNvPr id="18" name="Object 17" descr="h sub 0, h sub 1, h sub 2, ellipsis, h sub n minus 2, h sub n minus 1, h sub n.">
            <a:extLst>
              <a:ext uri="{FF2B5EF4-FFF2-40B4-BE49-F238E27FC236}">
                <a16:creationId xmlns:a16="http://schemas.microsoft.com/office/drawing/2014/main" id="{D9871109-96BB-4429-B2A6-40D0E67077A2}"/>
              </a:ext>
            </a:extLst>
          </p:cNvPr>
          <p:cNvGraphicFramePr>
            <a:graphicFrameLocks noChangeAspect="1"/>
          </p:cNvGraphicFramePr>
          <p:nvPr>
            <p:extLst>
              <p:ext uri="{D42A27DB-BD31-4B8C-83A1-F6EECF244321}">
                <p14:modId xmlns:p14="http://schemas.microsoft.com/office/powerpoint/2010/main" val="3356773213"/>
              </p:ext>
            </p:extLst>
          </p:nvPr>
        </p:nvGraphicFramePr>
        <p:xfrm>
          <a:off x="460569" y="5269245"/>
          <a:ext cx="3610431" cy="373493"/>
        </p:xfrm>
        <a:graphic>
          <a:graphicData uri="http://schemas.openxmlformats.org/presentationml/2006/ole">
            <mc:AlternateContent xmlns:mc="http://schemas.openxmlformats.org/markup-compatibility/2006">
              <mc:Choice xmlns:v="urn:schemas-microsoft-com:vml" Requires="v">
                <p:oleObj spid="_x0000_s1610" name="Equation" r:id="rId8" imgW="3682800" imgH="380880" progId="Equation.DSMT4">
                  <p:embed/>
                </p:oleObj>
              </mc:Choice>
              <mc:Fallback>
                <p:oleObj name="Equation" r:id="rId8" imgW="3682800" imgH="380880" progId="Equation.DSMT4">
                  <p:embed/>
                  <p:pic>
                    <p:nvPicPr>
                      <p:cNvPr id="16" name="Object 15">
                        <a:extLst>
                          <a:ext uri="{FF2B5EF4-FFF2-40B4-BE49-F238E27FC236}">
                            <a16:creationId xmlns:a16="http://schemas.microsoft.com/office/drawing/2014/main" id="{985D84AF-5D46-4839-AAE6-5EDD0152A6FA}"/>
                          </a:ext>
                        </a:extLst>
                      </p:cNvPr>
                      <p:cNvPicPr/>
                      <p:nvPr/>
                    </p:nvPicPr>
                    <p:blipFill>
                      <a:blip r:embed="rId9"/>
                      <a:stretch>
                        <a:fillRect/>
                      </a:stretch>
                    </p:blipFill>
                    <p:spPr>
                      <a:xfrm>
                        <a:off x="460569" y="5269245"/>
                        <a:ext cx="3610431" cy="373493"/>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24BE9B9A-2EA6-401D-B35C-6031672B5DEE}"/>
              </a:ext>
            </a:extLst>
          </p:cNvPr>
          <p:cNvSpPr>
            <a:spLocks noGrp="1"/>
          </p:cNvSpPr>
          <p:nvPr>
            <p:ph type="body" sz="quarter" idx="20"/>
          </p:nvPr>
        </p:nvSpPr>
        <p:spPr>
          <a:xfrm>
            <a:off x="7234359" y="5769274"/>
            <a:ext cx="1440000" cy="515455"/>
          </a:xfrm>
        </p:spPr>
        <p:txBody>
          <a:bodyPr/>
          <a:lstStyle/>
          <a:p>
            <a:pPr marL="432" indent="0">
              <a:buNone/>
            </a:pPr>
            <a:r>
              <a:rPr lang="en-US" sz="2200">
                <a:hlinkClick r:id="rId10" tooltip="https://liveexample.pearsoncmg.com/html/Dec2Hex.html"/>
              </a:rPr>
              <a:t>Dec2Hex</a:t>
            </a:r>
            <a:endParaRPr lang="en-US" sz="2200">
              <a:hlinkClick r:id="rId10"/>
            </a:endParaRPr>
          </a:p>
        </p:txBody>
      </p:sp>
    </p:spTree>
    <p:extLst>
      <p:ext uri="{BB962C8B-B14F-4D97-AF65-F5344CB8AC3E}">
        <p14:creationId xmlns:p14="http://schemas.microsoft.com/office/powerpoint/2010/main" val="1095334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D1869-122C-4C9A-BC71-78E7AE422643}"/>
              </a:ext>
            </a:extLst>
          </p:cNvPr>
          <p:cNvSpPr>
            <a:spLocks noGrp="1"/>
          </p:cNvSpPr>
          <p:nvPr>
            <p:ph type="title"/>
          </p:nvPr>
        </p:nvSpPr>
        <p:spPr/>
        <p:txBody>
          <a:bodyPr/>
          <a:lstStyle/>
          <a:p>
            <a:r>
              <a:rPr lang="en-US" dirty="0"/>
              <a:t>Using </a:t>
            </a:r>
            <a:r>
              <a:rPr lang="en-US" dirty="0">
                <a:latin typeface="Courier New" panose="02070309020205020404" pitchFamily="49" charset="0"/>
                <a:cs typeface="Courier New" panose="02070309020205020404" pitchFamily="49" charset="0"/>
              </a:rPr>
              <a:t>break</a:t>
            </a:r>
            <a:r>
              <a:rPr lang="en-US" dirty="0"/>
              <a:t> and </a:t>
            </a:r>
            <a:r>
              <a:rPr lang="en-US" dirty="0">
                <a:latin typeface="Courier New" panose="02070309020205020404" pitchFamily="49" charset="0"/>
                <a:cs typeface="Courier New" panose="02070309020205020404" pitchFamily="49" charset="0"/>
              </a:rPr>
              <a:t>continue</a:t>
            </a:r>
          </a:p>
        </p:txBody>
      </p:sp>
      <p:sp>
        <p:nvSpPr>
          <p:cNvPr id="3" name="Content Placeholder 2">
            <a:extLst>
              <a:ext uri="{FF2B5EF4-FFF2-40B4-BE49-F238E27FC236}">
                <a16:creationId xmlns:a16="http://schemas.microsoft.com/office/drawing/2014/main" id="{2908C5FE-0D70-406A-AABE-0115650B1EBC}"/>
              </a:ext>
            </a:extLst>
          </p:cNvPr>
          <p:cNvSpPr>
            <a:spLocks noGrp="1"/>
          </p:cNvSpPr>
          <p:nvPr>
            <p:ph sz="quarter" idx="13"/>
          </p:nvPr>
        </p:nvSpPr>
        <p:spPr>
          <a:xfrm>
            <a:off x="457200" y="1552576"/>
            <a:ext cx="8229600" cy="522024"/>
          </a:xfrm>
        </p:spPr>
        <p:txBody>
          <a:bodyPr/>
          <a:lstStyle/>
          <a:p>
            <a:pPr marL="432" indent="0">
              <a:buNone/>
            </a:pPr>
            <a:r>
              <a:rPr lang="en-US"/>
              <a:t>Examples for using the </a:t>
            </a:r>
            <a:r>
              <a:rPr lang="en-US">
                <a:latin typeface="Courier New" panose="02070309020205020404" pitchFamily="49" charset="0"/>
                <a:cs typeface="Courier New" panose="02070309020205020404" pitchFamily="49" charset="0"/>
              </a:rPr>
              <a:t>break</a:t>
            </a:r>
            <a:r>
              <a:rPr lang="en-US"/>
              <a:t> and </a:t>
            </a:r>
            <a:r>
              <a:rPr lang="en-US">
                <a:latin typeface="Courier New" panose="02070309020205020404" pitchFamily="49" charset="0"/>
                <a:cs typeface="Courier New" panose="02070309020205020404" pitchFamily="49" charset="0"/>
              </a:rPr>
              <a:t>continue</a:t>
            </a:r>
            <a:r>
              <a:rPr lang="en-US"/>
              <a:t> keywords:</a:t>
            </a:r>
          </a:p>
        </p:txBody>
      </p:sp>
      <p:sp>
        <p:nvSpPr>
          <p:cNvPr id="4" name="Content Placeholder 3">
            <a:extLst>
              <a:ext uri="{FF2B5EF4-FFF2-40B4-BE49-F238E27FC236}">
                <a16:creationId xmlns:a16="http://schemas.microsoft.com/office/drawing/2014/main" id="{701BA6BD-6B49-4242-AE16-747E2BBD746A}"/>
              </a:ext>
            </a:extLst>
          </p:cNvPr>
          <p:cNvSpPr>
            <a:spLocks noGrp="1"/>
          </p:cNvSpPr>
          <p:nvPr>
            <p:ph sz="quarter" idx="14"/>
          </p:nvPr>
        </p:nvSpPr>
        <p:spPr>
          <a:xfrm>
            <a:off x="457200" y="2399054"/>
            <a:ext cx="2634343" cy="561860"/>
          </a:xfrm>
        </p:spPr>
        <p:txBody>
          <a:bodyPr/>
          <a:lstStyle/>
          <a:p>
            <a:r>
              <a:rPr lang="en-US"/>
              <a:t>TestBreak.java</a:t>
            </a:r>
          </a:p>
        </p:txBody>
      </p:sp>
      <p:sp>
        <p:nvSpPr>
          <p:cNvPr id="10" name="Text Placeholder 9">
            <a:extLst>
              <a:ext uri="{FF2B5EF4-FFF2-40B4-BE49-F238E27FC236}">
                <a16:creationId xmlns:a16="http://schemas.microsoft.com/office/drawing/2014/main" id="{F0795B0B-897F-4FA6-9CA0-BFC418C13C71}"/>
              </a:ext>
            </a:extLst>
          </p:cNvPr>
          <p:cNvSpPr>
            <a:spLocks noGrp="1"/>
          </p:cNvSpPr>
          <p:nvPr>
            <p:ph type="body" sz="quarter" idx="20"/>
          </p:nvPr>
        </p:nvSpPr>
        <p:spPr>
          <a:xfrm>
            <a:off x="872002" y="3034206"/>
            <a:ext cx="2286000" cy="522024"/>
          </a:xfrm>
        </p:spPr>
        <p:txBody>
          <a:bodyPr/>
          <a:lstStyle/>
          <a:p>
            <a:pPr marL="432" indent="0">
              <a:buNone/>
            </a:pPr>
            <a:r>
              <a:rPr lang="en-US">
                <a:hlinkClick r:id="rId3" tooltip="https://liveexample.pearsoncmg.com/html/TestBreak.html"/>
              </a:rPr>
              <a:t>TestBreak</a:t>
            </a:r>
          </a:p>
        </p:txBody>
      </p:sp>
      <p:sp>
        <p:nvSpPr>
          <p:cNvPr id="5" name="Content Placeholder 4">
            <a:extLst>
              <a:ext uri="{FF2B5EF4-FFF2-40B4-BE49-F238E27FC236}">
                <a16:creationId xmlns:a16="http://schemas.microsoft.com/office/drawing/2014/main" id="{7B704268-DFF7-4B4D-99C6-9C981D10EA99}"/>
              </a:ext>
            </a:extLst>
          </p:cNvPr>
          <p:cNvSpPr>
            <a:spLocks noGrp="1"/>
          </p:cNvSpPr>
          <p:nvPr>
            <p:ph sz="quarter" idx="15"/>
          </p:nvPr>
        </p:nvSpPr>
        <p:spPr>
          <a:xfrm>
            <a:off x="457200" y="3902045"/>
            <a:ext cx="2968171" cy="544475"/>
          </a:xfrm>
        </p:spPr>
        <p:txBody>
          <a:bodyPr/>
          <a:lstStyle/>
          <a:p>
            <a:r>
              <a:rPr lang="en-US"/>
              <a:t>TestContinue.java</a:t>
            </a:r>
          </a:p>
        </p:txBody>
      </p:sp>
      <p:sp>
        <p:nvSpPr>
          <p:cNvPr id="11" name="Text Placeholder 10">
            <a:extLst>
              <a:ext uri="{FF2B5EF4-FFF2-40B4-BE49-F238E27FC236}">
                <a16:creationId xmlns:a16="http://schemas.microsoft.com/office/drawing/2014/main" id="{B8D56DF5-7631-464A-904E-867284149E59}"/>
              </a:ext>
            </a:extLst>
          </p:cNvPr>
          <p:cNvSpPr>
            <a:spLocks noGrp="1"/>
          </p:cNvSpPr>
          <p:nvPr>
            <p:ph type="body" sz="quarter" idx="21"/>
          </p:nvPr>
        </p:nvSpPr>
        <p:spPr>
          <a:xfrm>
            <a:off x="910771" y="4513922"/>
            <a:ext cx="2061028" cy="544475"/>
          </a:xfrm>
        </p:spPr>
        <p:txBody>
          <a:bodyPr/>
          <a:lstStyle/>
          <a:p>
            <a:pPr marL="432" indent="0">
              <a:buNone/>
            </a:pPr>
            <a:r>
              <a:rPr lang="en-US">
                <a:hlinkClick r:id="rId4" tooltip="https://liveexample.pearsoncmg.com/html/TestContinue.html"/>
              </a:rPr>
              <a:t>TestContinue</a:t>
            </a:r>
          </a:p>
        </p:txBody>
      </p:sp>
    </p:spTree>
    <p:extLst>
      <p:ext uri="{BB962C8B-B14F-4D97-AF65-F5344CB8AC3E}">
        <p14:creationId xmlns:p14="http://schemas.microsoft.com/office/powerpoint/2010/main" val="3403668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9B9E-5C70-4206-8796-101257CAEBE4}"/>
              </a:ext>
            </a:extLst>
          </p:cNvPr>
          <p:cNvSpPr>
            <a:spLocks noGrp="1"/>
          </p:cNvSpPr>
          <p:nvPr>
            <p:ph type="title"/>
          </p:nvPr>
        </p:nvSpPr>
        <p:spPr/>
        <p:txBody>
          <a:bodyPr/>
          <a:lstStyle/>
          <a:p>
            <a:r>
              <a:rPr lang="en-US">
                <a:latin typeface="Courier New" panose="02070309020205020404" pitchFamily="49" charset="0"/>
                <a:cs typeface="Courier New" panose="02070309020205020404" pitchFamily="49" charset="0"/>
              </a:rPr>
              <a:t>break</a:t>
            </a:r>
          </a:p>
        </p:txBody>
      </p:sp>
      <p:pic>
        <p:nvPicPr>
          <p:cNvPr id="7" name="Picture 6" descr="A table reads public class TestBreak opening braces public static void main opening parenthesis String opening bracket closing bracket args closing parenthesis opening braces. For long description in Notes pane, press F6.">
            <a:extLst>
              <a:ext uri="{FF2B5EF4-FFF2-40B4-BE49-F238E27FC236}">
                <a16:creationId xmlns:a16="http://schemas.microsoft.com/office/drawing/2014/main" id="{BFAB05B7-872E-4CBD-AD57-11C4D89F3776}"/>
              </a:ext>
            </a:extLst>
          </p:cNvPr>
          <p:cNvPicPr>
            <a:picLocks noChangeAspect="1"/>
          </p:cNvPicPr>
          <p:nvPr/>
        </p:nvPicPr>
        <p:blipFill>
          <a:blip r:embed="rId3"/>
          <a:stretch>
            <a:fillRect/>
          </a:stretch>
        </p:blipFill>
        <p:spPr>
          <a:xfrm>
            <a:off x="557436" y="1618943"/>
            <a:ext cx="8029128" cy="4627265"/>
          </a:xfrm>
          <a:prstGeom prst="rect">
            <a:avLst/>
          </a:prstGeom>
        </p:spPr>
      </p:pic>
    </p:spTree>
    <p:extLst>
      <p:ext uri="{BB962C8B-B14F-4D97-AF65-F5344CB8AC3E}">
        <p14:creationId xmlns:p14="http://schemas.microsoft.com/office/powerpoint/2010/main" val="289774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01A7-A596-47C3-9A9E-9545CA335CED}"/>
              </a:ext>
            </a:extLst>
          </p:cNvPr>
          <p:cNvSpPr>
            <a:spLocks noGrp="1"/>
          </p:cNvSpPr>
          <p:nvPr>
            <p:ph type="title"/>
          </p:nvPr>
        </p:nvSpPr>
        <p:spPr/>
        <p:txBody>
          <a:bodyPr/>
          <a:lstStyle/>
          <a:p>
            <a:r>
              <a:rPr lang="en-US">
                <a:latin typeface="Courier New" panose="02070309020205020404" pitchFamily="49" charset="0"/>
                <a:cs typeface="Courier New" panose="02070309020205020404" pitchFamily="49" charset="0"/>
              </a:rPr>
              <a:t>continue</a:t>
            </a:r>
          </a:p>
        </p:txBody>
      </p:sp>
      <p:pic>
        <p:nvPicPr>
          <p:cNvPr id="7" name="Picture 6" descr="A table reads public class Test Continue opening braces&#10;public static void main opening parenthesis String opening bracket closing bracket args closing parenthesis opening braces. For long description in Notes pane, press F6.">
            <a:extLst>
              <a:ext uri="{FF2B5EF4-FFF2-40B4-BE49-F238E27FC236}">
                <a16:creationId xmlns:a16="http://schemas.microsoft.com/office/drawing/2014/main" id="{1781F8CD-7ACB-417F-B6D8-BC92AF4F7F5F}"/>
              </a:ext>
            </a:extLst>
          </p:cNvPr>
          <p:cNvPicPr>
            <a:picLocks noChangeAspect="1"/>
          </p:cNvPicPr>
          <p:nvPr/>
        </p:nvPicPr>
        <p:blipFill>
          <a:blip r:embed="rId3"/>
          <a:stretch>
            <a:fillRect/>
          </a:stretch>
        </p:blipFill>
        <p:spPr>
          <a:xfrm>
            <a:off x="792970" y="1574121"/>
            <a:ext cx="7558058" cy="4531389"/>
          </a:xfrm>
          <a:prstGeom prst="rect">
            <a:avLst/>
          </a:prstGeom>
        </p:spPr>
      </p:pic>
    </p:spTree>
    <p:extLst>
      <p:ext uri="{BB962C8B-B14F-4D97-AF65-F5344CB8AC3E}">
        <p14:creationId xmlns:p14="http://schemas.microsoft.com/office/powerpoint/2010/main" val="362588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4530-9F0B-4927-8572-9F702792038D}"/>
              </a:ext>
            </a:extLst>
          </p:cNvPr>
          <p:cNvSpPr>
            <a:spLocks noGrp="1"/>
          </p:cNvSpPr>
          <p:nvPr>
            <p:ph type="title"/>
          </p:nvPr>
        </p:nvSpPr>
        <p:spPr/>
        <p:txBody>
          <a:bodyPr/>
          <a:lstStyle/>
          <a:p>
            <a:r>
              <a:rPr lang="en-US" sz="3200"/>
              <a:t>Guessing Number Problem Revisited</a:t>
            </a:r>
          </a:p>
        </p:txBody>
      </p:sp>
      <p:sp>
        <p:nvSpPr>
          <p:cNvPr id="3" name="Content Placeholder 2">
            <a:extLst>
              <a:ext uri="{FF2B5EF4-FFF2-40B4-BE49-F238E27FC236}">
                <a16:creationId xmlns:a16="http://schemas.microsoft.com/office/drawing/2014/main" id="{298BA92E-5B65-4CED-8D90-A15203AC6983}"/>
              </a:ext>
            </a:extLst>
          </p:cNvPr>
          <p:cNvSpPr>
            <a:spLocks noGrp="1"/>
          </p:cNvSpPr>
          <p:nvPr>
            <p:ph sz="quarter" idx="13"/>
          </p:nvPr>
        </p:nvSpPr>
        <p:spPr>
          <a:xfrm>
            <a:off x="457200" y="1552575"/>
            <a:ext cx="8229601" cy="900000"/>
          </a:xfrm>
        </p:spPr>
        <p:txBody>
          <a:bodyPr/>
          <a:lstStyle/>
          <a:p>
            <a:pPr marL="432" indent="0">
              <a:buNone/>
            </a:pPr>
            <a:r>
              <a:rPr lang="en-US" dirty="0"/>
              <a:t>Here is a program for guessing a number. You can rewrite it using a </a:t>
            </a:r>
            <a:r>
              <a:rPr lang="en-US" b="1" dirty="0">
                <a:latin typeface="Courier New" panose="02070309020205020404" pitchFamily="49" charset="0"/>
                <a:cs typeface="Courier New" panose="02070309020205020404" pitchFamily="49" charset="0"/>
              </a:rPr>
              <a:t>break</a:t>
            </a:r>
            <a:r>
              <a:rPr lang="en-US" dirty="0"/>
              <a:t> statement.</a:t>
            </a:r>
          </a:p>
        </p:txBody>
      </p:sp>
      <p:sp>
        <p:nvSpPr>
          <p:cNvPr id="10" name="Text Placeholder 9">
            <a:extLst>
              <a:ext uri="{FF2B5EF4-FFF2-40B4-BE49-F238E27FC236}">
                <a16:creationId xmlns:a16="http://schemas.microsoft.com/office/drawing/2014/main" id="{7BF8F38B-EAA9-44B0-B952-DA3B695D69A1}"/>
              </a:ext>
            </a:extLst>
          </p:cNvPr>
          <p:cNvSpPr>
            <a:spLocks noGrp="1"/>
          </p:cNvSpPr>
          <p:nvPr>
            <p:ph type="body" sz="quarter" idx="20"/>
          </p:nvPr>
        </p:nvSpPr>
        <p:spPr>
          <a:xfrm>
            <a:off x="4876801" y="5730240"/>
            <a:ext cx="3810000" cy="506360"/>
          </a:xfrm>
        </p:spPr>
        <p:txBody>
          <a:bodyPr/>
          <a:lstStyle/>
          <a:p>
            <a:pPr marL="432" indent="0">
              <a:buNone/>
            </a:pPr>
            <a:r>
              <a:rPr lang="en-US">
                <a:hlinkClick r:id="rId3" tooltip="https://liveexample.pearsoncmg.com/html/GuessNumberUsingBreak.html"/>
              </a:rPr>
              <a:t>GuessNumberUsingBreak</a:t>
            </a:r>
          </a:p>
        </p:txBody>
      </p:sp>
    </p:spTree>
    <p:extLst>
      <p:ext uri="{BB962C8B-B14F-4D97-AF65-F5344CB8AC3E}">
        <p14:creationId xmlns:p14="http://schemas.microsoft.com/office/powerpoint/2010/main" val="1808766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0D27-A5E1-4422-8848-5FAD68CF7814}"/>
              </a:ext>
            </a:extLst>
          </p:cNvPr>
          <p:cNvSpPr>
            <a:spLocks noGrp="1"/>
          </p:cNvSpPr>
          <p:nvPr>
            <p:ph type="title"/>
          </p:nvPr>
        </p:nvSpPr>
        <p:spPr/>
        <p:txBody>
          <a:bodyPr/>
          <a:lstStyle/>
          <a:p>
            <a:r>
              <a:rPr lang="en-US"/>
              <a:t>Problem: Checking Palindrome</a:t>
            </a:r>
          </a:p>
        </p:txBody>
      </p:sp>
      <p:sp>
        <p:nvSpPr>
          <p:cNvPr id="3" name="Content Placeholder 2">
            <a:extLst>
              <a:ext uri="{FF2B5EF4-FFF2-40B4-BE49-F238E27FC236}">
                <a16:creationId xmlns:a16="http://schemas.microsoft.com/office/drawing/2014/main" id="{A3D02351-E623-4E1A-B382-E46768D7569E}"/>
              </a:ext>
            </a:extLst>
          </p:cNvPr>
          <p:cNvSpPr>
            <a:spLocks noGrp="1"/>
          </p:cNvSpPr>
          <p:nvPr>
            <p:ph sz="quarter" idx="13"/>
          </p:nvPr>
        </p:nvSpPr>
        <p:spPr>
          <a:xfrm>
            <a:off x="457200" y="1552575"/>
            <a:ext cx="8218488" cy="3091995"/>
          </a:xfrm>
        </p:spPr>
        <p:txBody>
          <a:bodyPr lIns="90000" tIns="90000" bIns="0"/>
          <a:lstStyle/>
          <a:p>
            <a:pPr marL="432" indent="0">
              <a:buNone/>
            </a:pPr>
            <a:r>
              <a:rPr lang="en-US" sz="2000"/>
              <a:t>A string is a palindrome if it reads the same forward and backward. The words “mom,” “dad,” and “noon,” for instance, are all palindromes.</a:t>
            </a:r>
          </a:p>
          <a:p>
            <a:pPr marL="432" indent="0">
              <a:buNone/>
            </a:pPr>
            <a:r>
              <a:rPr lang="en-US" sz="2000"/>
              <a:t>The problem is to write a program that prompts the user to enter a string and reports whether the string is a palindrome. One solution is to check whether the first character in the string is the same as the last character. If so, check whether the second character is the same as the second-to-last character. This process continues until a mismatch is found or all the characters in the string are checked, except for the middle character if the string has an odd number of characters.</a:t>
            </a:r>
          </a:p>
        </p:txBody>
      </p:sp>
      <p:pic>
        <p:nvPicPr>
          <p:cNvPr id="7" name="Picture 6" descr="A table shows Checking Palindrome in 1 row and 16 columns. The row is labeled strings reads a, b, c, d, e, f, g, n, h, g, f, e, d, c, b, a,. The first and the last column reads a is label low and high respectively. ">
            <a:extLst>
              <a:ext uri="{FF2B5EF4-FFF2-40B4-BE49-F238E27FC236}">
                <a16:creationId xmlns:a16="http://schemas.microsoft.com/office/drawing/2014/main" id="{0CCBC1DB-E3B2-4338-B737-27262FA6335A}"/>
              </a:ext>
            </a:extLst>
          </p:cNvPr>
          <p:cNvPicPr>
            <a:picLocks noChangeAspect="1"/>
          </p:cNvPicPr>
          <p:nvPr/>
        </p:nvPicPr>
        <p:blipFill>
          <a:blip r:embed="rId3"/>
          <a:stretch>
            <a:fillRect/>
          </a:stretch>
        </p:blipFill>
        <p:spPr>
          <a:xfrm>
            <a:off x="568706" y="5197070"/>
            <a:ext cx="4932091" cy="890093"/>
          </a:xfrm>
          <a:prstGeom prst="rect">
            <a:avLst/>
          </a:prstGeom>
        </p:spPr>
      </p:pic>
      <p:sp>
        <p:nvSpPr>
          <p:cNvPr id="10" name="Text Placeholder 9">
            <a:extLst>
              <a:ext uri="{FF2B5EF4-FFF2-40B4-BE49-F238E27FC236}">
                <a16:creationId xmlns:a16="http://schemas.microsoft.com/office/drawing/2014/main" id="{7999248E-F189-439D-B65B-AFA710F5BAD4}"/>
              </a:ext>
            </a:extLst>
          </p:cNvPr>
          <p:cNvSpPr>
            <a:spLocks noGrp="1"/>
          </p:cNvSpPr>
          <p:nvPr>
            <p:ph type="body" sz="quarter" idx="20"/>
          </p:nvPr>
        </p:nvSpPr>
        <p:spPr>
          <a:xfrm>
            <a:off x="7126514" y="5679431"/>
            <a:ext cx="1560285" cy="461737"/>
          </a:xfrm>
        </p:spPr>
        <p:txBody>
          <a:bodyPr/>
          <a:lstStyle/>
          <a:p>
            <a:pPr marL="432" indent="0">
              <a:buNone/>
            </a:pPr>
            <a:r>
              <a:rPr lang="en-US" sz="2000">
                <a:hlinkClick r:id="rId4" tooltip="https://liveexample.pearsoncmg.com/html/Palindrome.html"/>
              </a:rPr>
              <a:t>Palindrome</a:t>
            </a:r>
          </a:p>
        </p:txBody>
      </p:sp>
    </p:spTree>
    <p:extLst>
      <p:ext uri="{BB962C8B-B14F-4D97-AF65-F5344CB8AC3E}">
        <p14:creationId xmlns:p14="http://schemas.microsoft.com/office/powerpoint/2010/main" val="1406452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4530-9F0B-4927-8572-9F702792038D}"/>
              </a:ext>
            </a:extLst>
          </p:cNvPr>
          <p:cNvSpPr>
            <a:spLocks noGrp="1"/>
          </p:cNvSpPr>
          <p:nvPr>
            <p:ph type="title"/>
          </p:nvPr>
        </p:nvSpPr>
        <p:spPr/>
        <p:txBody>
          <a:bodyPr/>
          <a:lstStyle/>
          <a:p>
            <a:r>
              <a:rPr lang="en-US" sz="3200"/>
              <a:t>Problem: Displaying Prime Numbers</a:t>
            </a:r>
          </a:p>
        </p:txBody>
      </p:sp>
      <p:sp>
        <p:nvSpPr>
          <p:cNvPr id="3" name="Content Placeholder 2">
            <a:extLst>
              <a:ext uri="{FF2B5EF4-FFF2-40B4-BE49-F238E27FC236}">
                <a16:creationId xmlns:a16="http://schemas.microsoft.com/office/drawing/2014/main" id="{298BA92E-5B65-4CED-8D90-A15203AC6983}"/>
              </a:ext>
            </a:extLst>
          </p:cNvPr>
          <p:cNvSpPr>
            <a:spLocks noGrp="1"/>
          </p:cNvSpPr>
          <p:nvPr>
            <p:ph sz="quarter" idx="13"/>
          </p:nvPr>
        </p:nvSpPr>
        <p:spPr>
          <a:xfrm>
            <a:off x="457200" y="1552576"/>
            <a:ext cx="8229600" cy="4209596"/>
          </a:xfrm>
        </p:spPr>
        <p:txBody>
          <a:bodyPr/>
          <a:lstStyle/>
          <a:p>
            <a:pPr marL="432" indent="0">
              <a:spcBef>
                <a:spcPts val="600"/>
              </a:spcBef>
              <a:buNone/>
            </a:pPr>
            <a:r>
              <a:rPr lang="en-US" sz="2200" dirty="0"/>
              <a:t>Problem: Write a program that displays the first 50 prime numbers in five lines, each of which contains 10 numbers. An integer greater than 1 is </a:t>
            </a:r>
            <a:r>
              <a:rPr lang="en-US" sz="2200" b="1" dirty="0"/>
              <a:t>prime</a:t>
            </a:r>
            <a:r>
              <a:rPr lang="en-US" sz="2200" dirty="0"/>
              <a:t> if its only positive divisor is 1 or itself. For example, 2, 3, 5, and 7 are prime numbers, but 4, 6, 8, and 9 are not.</a:t>
            </a:r>
          </a:p>
          <a:p>
            <a:pPr marL="432" indent="0">
              <a:spcBef>
                <a:spcPts val="600"/>
              </a:spcBef>
              <a:buNone/>
            </a:pPr>
            <a:r>
              <a:rPr lang="en-US" sz="2200" dirty="0"/>
              <a:t>Solution: The problem can be broken into the following tasks:</a:t>
            </a:r>
          </a:p>
          <a:p>
            <a:pPr>
              <a:spcBef>
                <a:spcPts val="600"/>
              </a:spcBef>
            </a:pPr>
            <a:r>
              <a:rPr lang="en-US" sz="2200" dirty="0"/>
              <a:t>For number = 2, 3, 4, 5, 6, ..., test whether the number is prime.</a:t>
            </a:r>
          </a:p>
          <a:p>
            <a:pPr>
              <a:spcBef>
                <a:spcPts val="600"/>
              </a:spcBef>
            </a:pPr>
            <a:r>
              <a:rPr lang="en-US" sz="2200" dirty="0"/>
              <a:t>Determine whether a given number is prime.</a:t>
            </a:r>
          </a:p>
          <a:p>
            <a:pPr>
              <a:spcBef>
                <a:spcPts val="600"/>
              </a:spcBef>
            </a:pPr>
            <a:r>
              <a:rPr lang="en-US" sz="2200" dirty="0"/>
              <a:t>Count the prime numbers.</a:t>
            </a:r>
          </a:p>
          <a:p>
            <a:pPr>
              <a:spcBef>
                <a:spcPts val="600"/>
              </a:spcBef>
            </a:pPr>
            <a:r>
              <a:rPr lang="en-US" sz="2200" dirty="0"/>
              <a:t>Print each prime number, and print 10 numbers per line.</a:t>
            </a:r>
          </a:p>
        </p:txBody>
      </p:sp>
      <p:sp>
        <p:nvSpPr>
          <p:cNvPr id="10" name="Text Placeholder 9">
            <a:extLst>
              <a:ext uri="{FF2B5EF4-FFF2-40B4-BE49-F238E27FC236}">
                <a16:creationId xmlns:a16="http://schemas.microsoft.com/office/drawing/2014/main" id="{7BF8F38B-EAA9-44B0-B952-DA3B695D69A1}"/>
              </a:ext>
            </a:extLst>
          </p:cNvPr>
          <p:cNvSpPr>
            <a:spLocks noGrp="1"/>
          </p:cNvSpPr>
          <p:nvPr>
            <p:ph type="body" sz="quarter" idx="20"/>
          </p:nvPr>
        </p:nvSpPr>
        <p:spPr>
          <a:xfrm>
            <a:off x="6618514" y="5832356"/>
            <a:ext cx="2068286" cy="506360"/>
          </a:xfrm>
        </p:spPr>
        <p:txBody>
          <a:bodyPr/>
          <a:lstStyle/>
          <a:p>
            <a:pPr marL="432" indent="0">
              <a:buNone/>
            </a:pPr>
            <a:r>
              <a:rPr lang="en-US" sz="2200" dirty="0" err="1">
                <a:hlinkClick r:id="rId3" tooltip="https://liveexample.pearsoncmg.com/html/PrimeNumber.html"/>
              </a:rPr>
              <a:t>PrimeNumber</a:t>
            </a:r>
            <a:endParaRPr lang="en-US" sz="2200" dirty="0">
              <a:hlinkClick r:id="rId3" tooltip="https://liveexample.pearsoncmg.com/html/PrimeNumber.html"/>
            </a:endParaRPr>
          </a:p>
        </p:txBody>
      </p:sp>
    </p:spTree>
    <p:extLst>
      <p:ext uri="{BB962C8B-B14F-4D97-AF65-F5344CB8AC3E}">
        <p14:creationId xmlns:p14="http://schemas.microsoft.com/office/powerpoint/2010/main" val="304589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defRPr/>
            </a:pPr>
            <a:endParaRPr lang="en-US">
              <a:ea typeface="ＭＳ Ｐゴシック" charset="0"/>
            </a:endParaRPr>
          </a:p>
        </p:txBody>
      </p:sp>
      <p:sp>
        <p:nvSpPr>
          <p:cNvPr id="8195" name="Content Placeholder 2"/>
          <p:cNvSpPr>
            <a:spLocks noGrp="1"/>
          </p:cNvSpPr>
          <p:nvPr>
            <p:ph idx="1"/>
          </p:nvPr>
        </p:nvSpPr>
        <p:spPr/>
        <p:txBody>
          <a:bodyPr/>
          <a:lstStyle/>
          <a:p>
            <a:pPr>
              <a:buFont typeface="Monotype Sorts" charset="0"/>
              <a:buChar char="F"/>
              <a:defRPr/>
            </a:pPr>
            <a:r>
              <a:rPr lang="en-US">
                <a:ea typeface="ＭＳ Ｐゴシック" charset="0"/>
              </a:rPr>
              <a:t>Counter Loop</a:t>
            </a:r>
          </a:p>
          <a:p>
            <a:pPr lvl="1">
              <a:defRPr/>
            </a:pPr>
            <a:r>
              <a:rPr lang="en-US">
                <a:ea typeface="ＭＳ Ｐゴシック" charset="0"/>
              </a:rPr>
              <a:t>Number of iterations are known before execution starts.</a:t>
            </a:r>
          </a:p>
          <a:p>
            <a:pPr>
              <a:buFont typeface="Monotype Sorts" charset="0"/>
              <a:buChar char="F"/>
              <a:defRPr/>
            </a:pPr>
            <a:r>
              <a:rPr lang="en-US">
                <a:ea typeface="ＭＳ Ｐゴシック" charset="0"/>
              </a:rPr>
              <a:t>Conditional Loop</a:t>
            </a:r>
          </a:p>
          <a:p>
            <a:pPr lvl="1">
              <a:defRPr/>
            </a:pPr>
            <a:r>
              <a:rPr lang="en-US">
                <a:ea typeface="ＭＳ Ｐゴシック" charset="0"/>
              </a:rPr>
              <a:t>Number of iterations are unknown before execution starts</a:t>
            </a:r>
          </a:p>
        </p:txBody>
      </p:sp>
      <p:sp>
        <p:nvSpPr>
          <p:cNvPr id="8196" name="Slide Number Placeholder 3"/>
          <p:cNvSpPr>
            <a:spLocks noGrp="1"/>
          </p:cNvSpPr>
          <p:nvPr>
            <p:ph type="sldNum" sz="quarter" idx="11"/>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800">
                <a:solidFill>
                  <a:schemeClr val="tx1"/>
                </a:solidFill>
                <a:latin typeface="Times New Roman" panose="02020603050405020304" pitchFamily="18" charset="0"/>
                <a:ea typeface="MS PGothic" panose="020B0600070205080204" pitchFamily="34" charset="-128"/>
              </a:defRPr>
            </a:lvl1pPr>
            <a:lvl2pPr marL="557213" indent="-214313">
              <a:defRPr sz="1800">
                <a:solidFill>
                  <a:schemeClr val="tx1"/>
                </a:solidFill>
                <a:latin typeface="Times New Roman" panose="02020603050405020304" pitchFamily="18" charset="0"/>
                <a:ea typeface="MS PGothic" panose="020B0600070205080204" pitchFamily="34" charset="-128"/>
              </a:defRPr>
            </a:lvl2pPr>
            <a:lvl3pPr marL="857250" indent="-171450">
              <a:defRPr sz="1800">
                <a:solidFill>
                  <a:schemeClr val="tx1"/>
                </a:solidFill>
                <a:latin typeface="Times New Roman" panose="02020603050405020304" pitchFamily="18" charset="0"/>
                <a:ea typeface="MS PGothic" panose="020B0600070205080204" pitchFamily="34" charset="-128"/>
              </a:defRPr>
            </a:lvl3pPr>
            <a:lvl4pPr marL="1200150" indent="-171450">
              <a:defRPr sz="1800">
                <a:solidFill>
                  <a:schemeClr val="tx1"/>
                </a:solidFill>
                <a:latin typeface="Times New Roman" panose="02020603050405020304" pitchFamily="18" charset="0"/>
                <a:ea typeface="MS PGothic" panose="020B0600070205080204" pitchFamily="34" charset="-128"/>
              </a:defRPr>
            </a:lvl4pPr>
            <a:lvl5pPr marL="1543050" indent="-171450">
              <a:defRPr sz="1800">
                <a:solidFill>
                  <a:schemeClr val="tx1"/>
                </a:solidFill>
                <a:latin typeface="Times New Roman" panose="02020603050405020304" pitchFamily="18" charset="0"/>
                <a:ea typeface="MS PGothic" panose="020B0600070205080204" pitchFamily="34" charset="-128"/>
              </a:defRPr>
            </a:lvl5pPr>
            <a:lvl6pPr marL="18859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6pPr>
            <a:lvl7pPr marL="22288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7pPr>
            <a:lvl8pPr marL="25717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8pPr>
            <a:lvl9pPr marL="2914650" indent="-171450" eaLnBrk="0" fontAlgn="base" hangingPunct="0">
              <a:spcBef>
                <a:spcPct val="0"/>
              </a:spcBef>
              <a:spcAft>
                <a:spcPct val="0"/>
              </a:spcAft>
              <a:defRPr sz="1800">
                <a:solidFill>
                  <a:schemeClr val="tx1"/>
                </a:solidFill>
                <a:latin typeface="Times New Roman" panose="02020603050405020304" pitchFamily="18" charset="0"/>
                <a:ea typeface="MS PGothic" panose="020B0600070205080204" pitchFamily="34" charset="-128"/>
              </a:defRPr>
            </a:lvl9pPr>
          </a:lstStyle>
          <a:p>
            <a:fld id="{18B3FFCA-9E2C-4316-8974-AB57358AAD98}" type="slidenum">
              <a:rPr lang="en-US" altLang="en-US" sz="1050"/>
              <a:pPr/>
              <a:t>5</a:t>
            </a:fld>
            <a:endParaRPr lang="en-US" altLang="en-US" sz="105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4320-8336-45BC-AFDA-AF948731D0D0}"/>
              </a:ext>
            </a:extLst>
          </p:cNvPr>
          <p:cNvSpPr>
            <a:spLocks noGrp="1"/>
          </p:cNvSpPr>
          <p:nvPr>
            <p:ph type="ctrTitle"/>
          </p:nvPr>
        </p:nvSpPr>
        <p:spPr/>
        <p:txBody>
          <a:bodyPr/>
          <a:lstStyle/>
          <a:p>
            <a:r>
              <a:rPr lang="en-US" dirty="0"/>
              <a:t>Practice Problems</a:t>
            </a:r>
          </a:p>
        </p:txBody>
      </p:sp>
      <p:sp>
        <p:nvSpPr>
          <p:cNvPr id="3" name="Subtitle 2">
            <a:extLst>
              <a:ext uri="{FF2B5EF4-FFF2-40B4-BE49-F238E27FC236}">
                <a16:creationId xmlns:a16="http://schemas.microsoft.com/office/drawing/2014/main" id="{2AB4E678-392E-45E6-8106-11734382ED2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55239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937CFE-C446-4042-9012-9C03059DFC0B}"/>
              </a:ext>
            </a:extLst>
          </p:cNvPr>
          <p:cNvSpPr/>
          <p:nvPr/>
        </p:nvSpPr>
        <p:spPr>
          <a:xfrm>
            <a:off x="610789" y="1053346"/>
            <a:ext cx="7393783" cy="784830"/>
          </a:xfrm>
          <a:prstGeom prst="rect">
            <a:avLst/>
          </a:prstGeom>
        </p:spPr>
        <p:txBody>
          <a:bodyPr wrap="square">
            <a:spAutoFit/>
          </a:bodyPr>
          <a:lstStyle/>
          <a:p>
            <a:pPr lvl="0" eaLnBrk="0" fontAlgn="base" hangingPunct="0">
              <a:spcBef>
                <a:spcPct val="0"/>
              </a:spcBef>
              <a:spcAft>
                <a:spcPct val="0"/>
              </a:spcAft>
            </a:pPr>
            <a:r>
              <a:rPr lang="en-US" altLang="en-US" sz="1500" dirty="0">
                <a:solidFill>
                  <a:srgbClr val="333333"/>
                </a:solidFill>
                <a:latin typeface="Helvetica Neue"/>
              </a:rPr>
              <a:t>(</a:t>
            </a:r>
            <a:r>
              <a:rPr lang="en-US" altLang="en-US" sz="1500" i="1" dirty="0">
                <a:solidFill>
                  <a:srgbClr val="333333"/>
                </a:solidFill>
                <a:latin typeface="Helvetica Neue"/>
              </a:rPr>
              <a:t>Find the factors of an integer</a:t>
            </a:r>
            <a:r>
              <a:rPr lang="en-US" altLang="en-US" sz="1500" dirty="0">
                <a:solidFill>
                  <a:srgbClr val="333333"/>
                </a:solidFill>
                <a:latin typeface="Helvetica Neue"/>
              </a:rPr>
              <a:t>) Write a program that reads an integer and displays all its smallest factors in an increasing order. </a:t>
            </a:r>
          </a:p>
          <a:p>
            <a:pPr lvl="0" eaLnBrk="0" fontAlgn="base" hangingPunct="0">
              <a:spcBef>
                <a:spcPct val="0"/>
              </a:spcBef>
              <a:spcAft>
                <a:spcPct val="0"/>
              </a:spcAft>
            </a:pPr>
            <a:r>
              <a:rPr lang="en-US" altLang="en-US" sz="1500" dirty="0">
                <a:solidFill>
                  <a:srgbClr val="333333"/>
                </a:solidFill>
                <a:latin typeface="Helvetica Neue"/>
              </a:rPr>
              <a:t>For example, if the input integer is </a:t>
            </a:r>
            <a:r>
              <a:rPr lang="en-US" altLang="en-US" sz="1500" b="1" dirty="0">
                <a:solidFill>
                  <a:srgbClr val="348DCC"/>
                </a:solidFill>
                <a:latin typeface="inherit"/>
              </a:rPr>
              <a:t>120</a:t>
            </a:r>
            <a:r>
              <a:rPr lang="en-US" altLang="en-US" sz="1500" dirty="0">
                <a:solidFill>
                  <a:srgbClr val="333333"/>
                </a:solidFill>
                <a:latin typeface="Helvetica Neue"/>
              </a:rPr>
              <a:t>, the output should be as follows: </a:t>
            </a:r>
            <a:r>
              <a:rPr lang="en-US" altLang="en-US" sz="1500" b="1" dirty="0">
                <a:solidFill>
                  <a:srgbClr val="348DCC"/>
                </a:solidFill>
                <a:latin typeface="inherit"/>
              </a:rPr>
              <a:t>2</a:t>
            </a:r>
            <a:r>
              <a:rPr lang="en-US" altLang="en-US" sz="1500" dirty="0">
                <a:solidFill>
                  <a:srgbClr val="333333"/>
                </a:solidFill>
                <a:latin typeface="Helvetica Neue"/>
              </a:rPr>
              <a:t>, </a:t>
            </a:r>
            <a:r>
              <a:rPr lang="en-US" altLang="en-US" sz="1500" b="1" dirty="0">
                <a:solidFill>
                  <a:srgbClr val="348DCC"/>
                </a:solidFill>
                <a:latin typeface="inherit"/>
              </a:rPr>
              <a:t>2</a:t>
            </a:r>
            <a:r>
              <a:rPr lang="en-US" altLang="en-US" sz="1500" dirty="0">
                <a:solidFill>
                  <a:srgbClr val="333333"/>
                </a:solidFill>
                <a:latin typeface="Helvetica Neue"/>
              </a:rPr>
              <a:t>, </a:t>
            </a:r>
            <a:r>
              <a:rPr lang="en-US" altLang="en-US" sz="1500" b="1" dirty="0">
                <a:solidFill>
                  <a:srgbClr val="348DCC"/>
                </a:solidFill>
                <a:latin typeface="inherit"/>
              </a:rPr>
              <a:t>2</a:t>
            </a:r>
            <a:r>
              <a:rPr lang="en-US" altLang="en-US" sz="1500" dirty="0">
                <a:solidFill>
                  <a:srgbClr val="333333"/>
                </a:solidFill>
                <a:latin typeface="Helvetica Neue"/>
              </a:rPr>
              <a:t>, </a:t>
            </a:r>
            <a:r>
              <a:rPr lang="en-US" altLang="en-US" sz="1500" b="1" dirty="0">
                <a:solidFill>
                  <a:srgbClr val="348DCC"/>
                </a:solidFill>
                <a:latin typeface="inherit"/>
              </a:rPr>
              <a:t>3</a:t>
            </a:r>
            <a:r>
              <a:rPr lang="en-US" altLang="en-US" sz="1500" dirty="0">
                <a:solidFill>
                  <a:srgbClr val="333333"/>
                </a:solidFill>
                <a:latin typeface="Helvetica Neue"/>
              </a:rPr>
              <a:t>, </a:t>
            </a:r>
            <a:r>
              <a:rPr lang="en-US" altLang="en-US" sz="1500" b="1" dirty="0">
                <a:solidFill>
                  <a:srgbClr val="348DCC"/>
                </a:solidFill>
                <a:latin typeface="inherit"/>
              </a:rPr>
              <a:t>5</a:t>
            </a:r>
            <a:r>
              <a:rPr lang="en-US" altLang="en-US" sz="1500" dirty="0">
                <a:solidFill>
                  <a:srgbClr val="333333"/>
                </a:solidFill>
                <a:latin typeface="Helvetica Neue"/>
              </a:rPr>
              <a:t>.</a:t>
            </a:r>
            <a:r>
              <a:rPr lang="en-US" altLang="en-US" sz="1500" dirty="0"/>
              <a:t> </a:t>
            </a:r>
            <a:endParaRPr lang="en-US" altLang="en-US" sz="1500" dirty="0">
              <a:latin typeface="Arial" panose="020B0604020202020204" pitchFamily="34" charset="0"/>
            </a:endParaRPr>
          </a:p>
        </p:txBody>
      </p:sp>
    </p:spTree>
    <p:extLst>
      <p:ext uri="{BB962C8B-B14F-4D97-AF65-F5344CB8AC3E}">
        <p14:creationId xmlns:p14="http://schemas.microsoft.com/office/powerpoint/2010/main" val="3836989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7937CFE-C446-4042-9012-9C03059DFC0B}"/>
                  </a:ext>
                </a:extLst>
              </p:cNvPr>
              <p:cNvSpPr/>
              <p:nvPr/>
            </p:nvSpPr>
            <p:spPr>
              <a:xfrm>
                <a:off x="610789" y="1053346"/>
                <a:ext cx="7393783" cy="1597425"/>
              </a:xfrm>
              <a:prstGeom prst="rect">
                <a:avLst/>
              </a:prstGeom>
            </p:spPr>
            <p:txBody>
              <a:bodyPr wrap="square">
                <a:spAutoFit/>
              </a:bodyPr>
              <a:lstStyle/>
              <a:p>
                <a:pPr lvl="0" eaLnBrk="0" fontAlgn="base" hangingPunct="0">
                  <a:spcBef>
                    <a:spcPct val="0"/>
                  </a:spcBef>
                  <a:spcAft>
                    <a:spcPct val="0"/>
                  </a:spcAft>
                </a:pPr>
                <a:r>
                  <a:rPr lang="en-US" sz="1800" dirty="0"/>
                  <a:t>(</a:t>
                </a:r>
                <a:r>
                  <a:rPr lang="en-US" sz="1800" i="1" dirty="0"/>
                  <a:t>Sum a series</a:t>
                </a:r>
                <a:r>
                  <a:rPr lang="en-US" sz="1800" dirty="0"/>
                  <a:t>) Write a program to compute the following summation:</a:t>
                </a:r>
              </a:p>
              <a:p>
                <a:pPr lvl="0" eaLnBrk="0" fontAlgn="base" hangingPunct="0">
                  <a:spcBef>
                    <a:spcPct val="0"/>
                  </a:spcBef>
                  <a:spcAft>
                    <a:spcPct val="0"/>
                  </a:spcAft>
                </a:pPr>
                <a:endParaRPr lang="en-US" sz="1800" dirty="0"/>
              </a:p>
              <a:p>
                <a:pPr lvl="0" eaLnBrk="0" fontAlgn="base" hangingPunct="0">
                  <a:spcBef>
                    <a:spcPct val="0"/>
                  </a:spcBef>
                  <a:spcAft>
                    <a:spcPct val="0"/>
                  </a:spcAft>
                </a:pP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3</m:t>
                        </m:r>
                      </m:den>
                    </m:f>
                  </m:oMath>
                </a14:m>
                <a:r>
                  <a:rPr lang="en-US" sz="1800" dirty="0"/>
                  <a:t> +</a:t>
                </a:r>
                <a14:m>
                  <m:oMath xmlns:m="http://schemas.openxmlformats.org/officeDocument/2006/math">
                    <m:f>
                      <m:fPr>
                        <m:ctrlPr>
                          <a:rPr lang="en-US" sz="1800" i="1" dirty="0">
                            <a:latin typeface="Cambria Math" panose="02040503050406030204" pitchFamily="18" charset="0"/>
                          </a:rPr>
                        </m:ctrlPr>
                      </m:fPr>
                      <m:num>
                        <m:r>
                          <a:rPr lang="en-US" sz="1800" i="1" dirty="0">
                            <a:latin typeface="Cambria Math" panose="02040503050406030204" pitchFamily="18" charset="0"/>
                          </a:rPr>
                          <m:t>3</m:t>
                        </m:r>
                      </m:num>
                      <m:den>
                        <m:r>
                          <a:rPr lang="en-US" sz="1800" i="1" dirty="0">
                            <a:latin typeface="Cambria Math" panose="02040503050406030204" pitchFamily="18" charset="0"/>
                          </a:rPr>
                          <m:t>5</m:t>
                        </m:r>
                      </m:den>
                    </m:f>
                  </m:oMath>
                </a14:m>
                <a:r>
                  <a:rPr lang="en-US" sz="180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5</m:t>
                        </m:r>
                      </m:num>
                      <m:den>
                        <m:r>
                          <a:rPr lang="en-US" sz="1800" i="1">
                            <a:latin typeface="Cambria Math" panose="02040503050406030204" pitchFamily="18" charset="0"/>
                          </a:rPr>
                          <m:t>7</m:t>
                        </m:r>
                      </m:den>
                    </m:f>
                  </m:oMath>
                </a14:m>
                <a:r>
                  <a:rPr lang="en-US" sz="180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7</m:t>
                        </m:r>
                      </m:num>
                      <m:den>
                        <m:r>
                          <a:rPr lang="en-US" sz="1800" i="1">
                            <a:latin typeface="Cambria Math" panose="02040503050406030204" pitchFamily="18" charset="0"/>
                          </a:rPr>
                          <m:t>9</m:t>
                        </m:r>
                      </m:den>
                    </m:f>
                  </m:oMath>
                </a14:m>
                <a:r>
                  <a:rPr lang="en-US" sz="1800" dirty="0"/>
                  <a:t> + …..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95</m:t>
                        </m:r>
                      </m:num>
                      <m:den>
                        <m:r>
                          <a:rPr lang="en-US" sz="1800" i="1">
                            <a:latin typeface="Cambria Math" panose="02040503050406030204" pitchFamily="18" charset="0"/>
                          </a:rPr>
                          <m:t>97</m:t>
                        </m:r>
                      </m:den>
                    </m:f>
                  </m:oMath>
                </a14:m>
                <a:r>
                  <a:rPr lang="en-US" sz="180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97</m:t>
                        </m:r>
                      </m:num>
                      <m:den>
                        <m:r>
                          <a:rPr lang="en-US" sz="1800" i="1">
                            <a:latin typeface="Cambria Math" panose="02040503050406030204" pitchFamily="18" charset="0"/>
                          </a:rPr>
                          <m:t>99</m:t>
                        </m:r>
                      </m:den>
                    </m:f>
                  </m:oMath>
                </a14:m>
                <a:br>
                  <a:rPr lang="en-US" sz="1800" dirty="0"/>
                </a:br>
                <a:br>
                  <a:rPr lang="en-US" sz="1800" dirty="0"/>
                </a:br>
                <a:endParaRPr lang="en-US" altLang="en-US" sz="1800" dirty="0">
                  <a:latin typeface="Arial" panose="020B0604020202020204" pitchFamily="34" charset="0"/>
                </a:endParaRPr>
              </a:p>
            </p:txBody>
          </p:sp>
        </mc:Choice>
        <mc:Fallback xmlns="">
          <p:sp>
            <p:nvSpPr>
              <p:cNvPr id="5" name="Rectangle 4">
                <a:extLst>
                  <a:ext uri="{FF2B5EF4-FFF2-40B4-BE49-F238E27FC236}">
                    <a16:creationId xmlns:a16="http://schemas.microsoft.com/office/drawing/2014/main" id="{47937CFE-C446-4042-9012-9C03059DFC0B}"/>
                  </a:ext>
                </a:extLst>
              </p:cNvPr>
              <p:cNvSpPr>
                <a:spLocks noRot="1" noChangeAspect="1" noMove="1" noResize="1" noEditPoints="1" noAdjustHandles="1" noChangeArrowheads="1" noChangeShapeType="1" noTextEdit="1"/>
              </p:cNvSpPr>
              <p:nvPr/>
            </p:nvSpPr>
            <p:spPr>
              <a:xfrm>
                <a:off x="610789" y="1053346"/>
                <a:ext cx="7393783" cy="1597425"/>
              </a:xfrm>
              <a:prstGeom prst="rect">
                <a:avLst/>
              </a:prstGeom>
              <a:blipFill>
                <a:blip r:embed="rId2"/>
                <a:stretch>
                  <a:fillRect l="-660" t="-2290"/>
                </a:stretch>
              </a:blipFill>
            </p:spPr>
            <p:txBody>
              <a:bodyPr/>
              <a:lstStyle/>
              <a:p>
                <a:r>
                  <a:rPr lang="en-US">
                    <a:noFill/>
                  </a:rPr>
                  <a:t> </a:t>
                </a:r>
              </a:p>
            </p:txBody>
          </p:sp>
        </mc:Fallback>
      </mc:AlternateContent>
    </p:spTree>
    <p:extLst>
      <p:ext uri="{BB962C8B-B14F-4D97-AF65-F5344CB8AC3E}">
        <p14:creationId xmlns:p14="http://schemas.microsoft.com/office/powerpoint/2010/main" val="4169926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BE2B-399C-4F28-BEF7-08E383A6313A}"/>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while</a:t>
            </a:r>
            <a:r>
              <a:rPr lang="en-US" dirty="0"/>
              <a:t> Loop Flow Chart</a:t>
            </a:r>
          </a:p>
        </p:txBody>
      </p:sp>
      <p:pic>
        <p:nvPicPr>
          <p:cNvPr id="10" name="Picture 9" descr="An arrow extends from Statement(s) to a flow chart that shows loop-continuation-condition. For long description in Notes pane, press F6.">
            <a:extLst>
              <a:ext uri="{FF2B5EF4-FFF2-40B4-BE49-F238E27FC236}">
                <a16:creationId xmlns:a16="http://schemas.microsoft.com/office/drawing/2014/main" id="{72A0D334-3978-4B18-A932-9F77E911B191}"/>
              </a:ext>
            </a:extLst>
          </p:cNvPr>
          <p:cNvPicPr>
            <a:picLocks noChangeAspect="1"/>
          </p:cNvPicPr>
          <p:nvPr/>
        </p:nvPicPr>
        <p:blipFill>
          <a:blip r:embed="rId3"/>
          <a:stretch>
            <a:fillRect/>
          </a:stretch>
        </p:blipFill>
        <p:spPr>
          <a:xfrm>
            <a:off x="474837" y="1520174"/>
            <a:ext cx="3933856" cy="4437095"/>
          </a:xfrm>
          <a:prstGeom prst="rect">
            <a:avLst/>
          </a:prstGeom>
        </p:spPr>
      </p:pic>
      <p:pic>
        <p:nvPicPr>
          <p:cNvPr id="12" name="Picture 11" descr="An arrow extends from System out println to a flow chart that shows Welcome to Java. For long description in Notes pane, press F6.">
            <a:extLst>
              <a:ext uri="{FF2B5EF4-FFF2-40B4-BE49-F238E27FC236}">
                <a16:creationId xmlns:a16="http://schemas.microsoft.com/office/drawing/2014/main" id="{CBE35074-CA68-4490-BBEE-F7FA85F23DBC}"/>
              </a:ext>
            </a:extLst>
          </p:cNvPr>
          <p:cNvPicPr>
            <a:picLocks noChangeAspect="1"/>
          </p:cNvPicPr>
          <p:nvPr/>
        </p:nvPicPr>
        <p:blipFill>
          <a:blip r:embed="rId4"/>
          <a:stretch>
            <a:fillRect/>
          </a:stretch>
        </p:blipFill>
        <p:spPr>
          <a:xfrm>
            <a:off x="4616243" y="1520825"/>
            <a:ext cx="4075009" cy="4461643"/>
          </a:xfrm>
          <a:prstGeom prst="rect">
            <a:avLst/>
          </a:prstGeom>
        </p:spPr>
      </p:pic>
    </p:spTree>
    <p:extLst>
      <p:ext uri="{BB962C8B-B14F-4D97-AF65-F5344CB8AC3E}">
        <p14:creationId xmlns:p14="http://schemas.microsoft.com/office/powerpoint/2010/main" val="271031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(1 of 9)</a:t>
            </a:r>
            <a:endParaRPr lang="en-US" b="0" dirty="0"/>
          </a:p>
        </p:txBody>
      </p:sp>
      <p:pic>
        <p:nvPicPr>
          <p:cNvPr id="6" name="Picture 5" descr="An arrow labeled Initialize count points to int count = 0 semicolon.">
            <a:extLst>
              <a:ext uri="{FF2B5EF4-FFF2-40B4-BE49-F238E27FC236}">
                <a16:creationId xmlns:a16="http://schemas.microsoft.com/office/drawing/2014/main" id="{5034794D-91B5-4EDB-AD0D-23EAF4192DA5}"/>
              </a:ext>
            </a:extLst>
          </p:cNvPr>
          <p:cNvPicPr>
            <a:picLocks noChangeAspect="1"/>
          </p:cNvPicPr>
          <p:nvPr/>
        </p:nvPicPr>
        <p:blipFill>
          <a:blip r:embed="rId2"/>
          <a:stretch>
            <a:fillRect/>
          </a:stretch>
        </p:blipFill>
        <p:spPr>
          <a:xfrm>
            <a:off x="497841" y="2089176"/>
            <a:ext cx="8148316" cy="2679648"/>
          </a:xfrm>
          <a:prstGeom prst="rect">
            <a:avLst/>
          </a:prstGeom>
        </p:spPr>
      </p:pic>
    </p:spTree>
    <p:extLst>
      <p:ext uri="{BB962C8B-B14F-4D97-AF65-F5344CB8AC3E}">
        <p14:creationId xmlns:p14="http://schemas.microsoft.com/office/powerpoint/2010/main" val="3307322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(2 of 9)</a:t>
            </a:r>
            <a:endParaRPr lang="en-US" b="0" dirty="0"/>
          </a:p>
        </p:txBody>
      </p:sp>
      <p:pic>
        <p:nvPicPr>
          <p:cNvPr id="6" name="Picture 5" descr="An arrow labeled opening parenthesis count less than 2 closing parenthesis is true points to while opening parenthesis count less than 2 closing parenthesis opening braces.">
            <a:extLst>
              <a:ext uri="{FF2B5EF4-FFF2-40B4-BE49-F238E27FC236}">
                <a16:creationId xmlns:a16="http://schemas.microsoft.com/office/drawing/2014/main" id="{51D72F2B-0ED0-494A-9821-A7021C8AEEC7}"/>
              </a:ext>
            </a:extLst>
          </p:cNvPr>
          <p:cNvPicPr>
            <a:picLocks noChangeAspect="1"/>
          </p:cNvPicPr>
          <p:nvPr/>
        </p:nvPicPr>
        <p:blipFill>
          <a:blip r:embed="rId2"/>
          <a:stretch>
            <a:fillRect/>
          </a:stretch>
        </p:blipFill>
        <p:spPr>
          <a:xfrm>
            <a:off x="538179" y="1895051"/>
            <a:ext cx="8067640" cy="2653117"/>
          </a:xfrm>
          <a:prstGeom prst="rect">
            <a:avLst/>
          </a:prstGeom>
        </p:spPr>
      </p:pic>
    </p:spTree>
    <p:extLst>
      <p:ext uri="{BB962C8B-B14F-4D97-AF65-F5344CB8AC3E}">
        <p14:creationId xmlns:p14="http://schemas.microsoft.com/office/powerpoint/2010/main" val="136501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61479-E87A-45B2-B700-9796358243DA}"/>
              </a:ext>
            </a:extLst>
          </p:cNvPr>
          <p:cNvSpPr>
            <a:spLocks noGrp="1"/>
          </p:cNvSpPr>
          <p:nvPr>
            <p:ph type="title"/>
          </p:nvPr>
        </p:nvSpPr>
        <p:spPr/>
        <p:txBody>
          <a:bodyPr/>
          <a:lstStyle/>
          <a:p>
            <a:r>
              <a:rPr lang="en-US" dirty="0"/>
              <a:t>Trace </a:t>
            </a:r>
            <a:r>
              <a:rPr lang="en-US" dirty="0">
                <a:latin typeface="Courier New" panose="02070309020205020404" pitchFamily="49" charset="0"/>
                <a:cs typeface="Courier New" panose="02070309020205020404" pitchFamily="49" charset="0"/>
              </a:rPr>
              <a:t>while</a:t>
            </a:r>
            <a:r>
              <a:rPr lang="en-US" dirty="0"/>
              <a:t> Loop </a:t>
            </a:r>
            <a:r>
              <a:rPr lang="en-US" sz="2000" b="0" dirty="0"/>
              <a:t>(3 of 9)</a:t>
            </a:r>
            <a:endParaRPr lang="en-US" b="0" dirty="0"/>
          </a:p>
        </p:txBody>
      </p:sp>
      <p:pic>
        <p:nvPicPr>
          <p:cNvPr id="6" name="Picture 5" descr="An arrow labeled Print Welcome to Java points to System dot out dot println opening parenthesis opening quote Welcome to Java exclamation closing quote closing parenthesis semicolon.">
            <a:extLst>
              <a:ext uri="{FF2B5EF4-FFF2-40B4-BE49-F238E27FC236}">
                <a16:creationId xmlns:a16="http://schemas.microsoft.com/office/drawing/2014/main" id="{6E6401B0-CF0B-4A68-A066-D41806F1077E}"/>
              </a:ext>
            </a:extLst>
          </p:cNvPr>
          <p:cNvPicPr>
            <a:picLocks noChangeAspect="1"/>
          </p:cNvPicPr>
          <p:nvPr/>
        </p:nvPicPr>
        <p:blipFill>
          <a:blip r:embed="rId2"/>
          <a:stretch>
            <a:fillRect/>
          </a:stretch>
        </p:blipFill>
        <p:spPr>
          <a:xfrm>
            <a:off x="535173" y="2102442"/>
            <a:ext cx="8073655" cy="2653117"/>
          </a:xfrm>
          <a:prstGeom prst="rect">
            <a:avLst/>
          </a:prstGeom>
        </p:spPr>
      </p:pic>
    </p:spTree>
    <p:extLst>
      <p:ext uri="{BB962C8B-B14F-4D97-AF65-F5344CB8AC3E}">
        <p14:creationId xmlns:p14="http://schemas.microsoft.com/office/powerpoint/2010/main" val="2305255876"/>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de507ab-19d9-42c9-b69f-59bb821f2f61">
      <Terms xmlns="http://schemas.microsoft.com/office/infopath/2007/PartnerControls"/>
    </lcf76f155ced4ddcb4097134ff3c332f>
    <TaxCatchAll xmlns="2b22d00c-ba54-415e-ac47-142f0dfcf7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7C0A014A242A40A6712776A1B494A0" ma:contentTypeVersion="18" ma:contentTypeDescription="Create a new document." ma:contentTypeScope="" ma:versionID="4c6acf0bdd8d3c68de79bfafae2501c2">
  <xsd:schema xmlns:xsd="http://www.w3.org/2001/XMLSchema" xmlns:xs="http://www.w3.org/2001/XMLSchema" xmlns:p="http://schemas.microsoft.com/office/2006/metadata/properties" xmlns:ns2="bde507ab-19d9-42c9-b69f-59bb821f2f61" xmlns:ns3="2b22d00c-ba54-415e-ac47-142f0dfcf7e9" targetNamespace="http://schemas.microsoft.com/office/2006/metadata/properties" ma:root="true" ma:fieldsID="db735535aa43796101af087dcd28ba92" ns2:_="" ns3:_="">
    <xsd:import namespace="bde507ab-19d9-42c9-b69f-59bb821f2f61"/>
    <xsd:import namespace="2b22d00c-ba54-415e-ac47-142f0dfcf7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507ab-19d9-42c9-b69f-59bb821f2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b22d00c-ba54-415e-ac47-142f0dfcf7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15ee8f1-b0c3-4805-b80a-d212239595e5}" ma:internalName="TaxCatchAll" ma:showField="CatchAllData" ma:web="2b22d00c-ba54-415e-ac47-142f0dfcf7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0557E0-A94A-4A9F-9245-F10F47A9931D}">
  <ds:schemaRefs>
    <ds:schemaRef ds:uri="bde507ab-19d9-42c9-b69f-59bb821f2f61"/>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 ds:uri="2b22d00c-ba54-415e-ac47-142f0dfcf7e9"/>
  </ds:schemaRefs>
</ds:datastoreItem>
</file>

<file path=customXml/itemProps2.xml><?xml version="1.0" encoding="utf-8"?>
<ds:datastoreItem xmlns:ds="http://schemas.openxmlformats.org/officeDocument/2006/customXml" ds:itemID="{CBF81095-AAF2-4F7C-BE64-EE81AD5AD1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507ab-19d9-42c9-b69f-59bb821f2f61"/>
    <ds:schemaRef ds:uri="2b22d00c-ba54-415e-ac47-142f0dfcf7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CE272-0975-4678-90F9-4262394E69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147010</TotalTime>
  <Words>2779</Words>
  <Application>Microsoft Office PowerPoint</Application>
  <PresentationFormat>On-screen Show (4:3)</PresentationFormat>
  <Paragraphs>316</Paragraphs>
  <Slides>52</Slides>
  <Notes>18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4" baseType="lpstr">
      <vt:lpstr>Verdana</vt:lpstr>
      <vt:lpstr>Arial</vt:lpstr>
      <vt:lpstr>Times New Roman</vt:lpstr>
      <vt:lpstr>Cambria Math</vt:lpstr>
      <vt:lpstr>inherit</vt:lpstr>
      <vt:lpstr>Helvetica Neue</vt:lpstr>
      <vt:lpstr>Courier New</vt:lpstr>
      <vt:lpstr>Noto Sans Symbols</vt:lpstr>
      <vt:lpstr>Monotype Sorts</vt:lpstr>
      <vt:lpstr>USHE</vt:lpstr>
      <vt:lpstr>USHE_slide options</vt:lpstr>
      <vt:lpstr>Equation</vt:lpstr>
      <vt:lpstr>Introduction to Java Programming and Data Structures</vt:lpstr>
      <vt:lpstr>Motivations</vt:lpstr>
      <vt:lpstr>Opening Problem</vt:lpstr>
      <vt:lpstr>LOOPS</vt:lpstr>
      <vt:lpstr>PowerPoint Presentation</vt:lpstr>
      <vt:lpstr>while Loop Flow Chart</vt:lpstr>
      <vt:lpstr>Trace while Loop (1 of 9)</vt:lpstr>
      <vt:lpstr>Trace while Loop (2 of 9)</vt:lpstr>
      <vt:lpstr>Trace while Loop (3 of 9)</vt:lpstr>
      <vt:lpstr>Trace while Loop (4 of 9)</vt:lpstr>
      <vt:lpstr>Trace while Loop (5 of 9)</vt:lpstr>
      <vt:lpstr>Trace while Loop (6 of 9)</vt:lpstr>
      <vt:lpstr>Trace while Loop (7 of 9)</vt:lpstr>
      <vt:lpstr>Trace while Loop (8 of 9)</vt:lpstr>
      <vt:lpstr>Trace while Loop (9 of 9)</vt:lpstr>
      <vt:lpstr>EXAMPLES Counter Loops</vt:lpstr>
      <vt:lpstr>EXAMPLES Conditional Loops</vt:lpstr>
      <vt:lpstr>Problem: Guessing Numbers</vt:lpstr>
      <vt:lpstr>Ending a Loop with a Sentinel Value</vt:lpstr>
      <vt:lpstr>Caution (1 of 3)</vt:lpstr>
      <vt:lpstr>do-while Loop</vt:lpstr>
      <vt:lpstr>for Loops</vt:lpstr>
      <vt:lpstr>Trace for Loop (1 of 10)</vt:lpstr>
      <vt:lpstr>Trace for Loop (2 of 10)</vt:lpstr>
      <vt:lpstr>Trace for Loop (3 of 10)</vt:lpstr>
      <vt:lpstr>Trace for Loop (4 of 10)</vt:lpstr>
      <vt:lpstr>Trace for Loop (5 of 10)</vt:lpstr>
      <vt:lpstr>Trace for Loop (6 of 10)</vt:lpstr>
      <vt:lpstr>Trace for Loop (7 of 10)</vt:lpstr>
      <vt:lpstr>Trace for Loop (8 of 10)</vt:lpstr>
      <vt:lpstr>Trace for Loop (9 of 10)</vt:lpstr>
      <vt:lpstr>Trace for Loop (10 of 10)</vt:lpstr>
      <vt:lpstr>Note (1 of 2)</vt:lpstr>
      <vt:lpstr>Note (2 of 2)</vt:lpstr>
      <vt:lpstr>Caution (2 of 3)</vt:lpstr>
      <vt:lpstr>Caution (3 of 3)</vt:lpstr>
      <vt:lpstr>Which Loop to Use?</vt:lpstr>
      <vt:lpstr>Recommendations</vt:lpstr>
      <vt:lpstr>Nested Loops </vt:lpstr>
      <vt:lpstr>Problem: Finding the Greatest Common Divisor</vt:lpstr>
      <vt:lpstr>Problem: Predicting the Future Tuition</vt:lpstr>
      <vt:lpstr>Problem: Predicating the Future Tuition</vt:lpstr>
      <vt:lpstr>Case Study: Converting Decimals to Hexadecimals</vt:lpstr>
      <vt:lpstr>Using break and continue</vt:lpstr>
      <vt:lpstr>break</vt:lpstr>
      <vt:lpstr>continue</vt:lpstr>
      <vt:lpstr>Guessing Number Problem Revisited</vt:lpstr>
      <vt:lpstr>Problem: Checking Palindrome</vt:lpstr>
      <vt:lpstr>Problem: Displaying Prime Numbers</vt:lpstr>
      <vt:lpstr>Practice Problems</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Thirteenth Edition, Chapter 5, Loops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Zartoshty, Bahram</cp:lastModifiedBy>
  <cp:revision>856</cp:revision>
  <dcterms:modified xsi:type="dcterms:W3CDTF">2025-03-03T17:57:19Z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0x010100D27C0A014A242A40A6712776A1B494A0</vt:lpwstr>
  </property>
</Properties>
</file>